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5"/>
  </p:notesMasterIdLst>
  <p:sldIdLst>
    <p:sldId id="291" r:id="rId2"/>
    <p:sldId id="535" r:id="rId3"/>
    <p:sldId id="258" r:id="rId4"/>
    <p:sldId id="428" r:id="rId5"/>
    <p:sldId id="429" r:id="rId6"/>
    <p:sldId id="430" r:id="rId7"/>
    <p:sldId id="431" r:id="rId8"/>
    <p:sldId id="432" r:id="rId9"/>
    <p:sldId id="433" r:id="rId10"/>
    <p:sldId id="434" r:id="rId11"/>
    <p:sldId id="537" r:id="rId12"/>
    <p:sldId id="539" r:id="rId13"/>
    <p:sldId id="540" r:id="rId14"/>
    <p:sldId id="541" r:id="rId15"/>
    <p:sldId id="542" r:id="rId16"/>
    <p:sldId id="538" r:id="rId17"/>
    <p:sldId id="463" r:id="rId18"/>
    <p:sldId id="435" r:id="rId19"/>
    <p:sldId id="263" r:id="rId20"/>
    <p:sldId id="436" r:id="rId21"/>
    <p:sldId id="543" r:id="rId22"/>
    <p:sldId id="544" r:id="rId23"/>
    <p:sldId id="548" r:id="rId24"/>
    <p:sldId id="545" r:id="rId25"/>
    <p:sldId id="467" r:id="rId26"/>
    <p:sldId id="468" r:id="rId27"/>
    <p:sldId id="469" r:id="rId28"/>
    <p:sldId id="546" r:id="rId29"/>
    <p:sldId id="549" r:id="rId30"/>
    <p:sldId id="441" r:id="rId31"/>
    <p:sldId id="466" r:id="rId32"/>
    <p:sldId id="444" r:id="rId33"/>
    <p:sldId id="445" r:id="rId34"/>
    <p:sldId id="446" r:id="rId35"/>
    <p:sldId id="550" r:id="rId36"/>
    <p:sldId id="551" r:id="rId37"/>
    <p:sldId id="552" r:id="rId38"/>
    <p:sldId id="553" r:id="rId39"/>
    <p:sldId id="554" r:id="rId40"/>
    <p:sldId id="555" r:id="rId41"/>
    <p:sldId id="556" r:id="rId42"/>
    <p:sldId id="557" r:id="rId43"/>
    <p:sldId id="558" r:id="rId4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4291" autoAdjust="0"/>
  </p:normalViewPr>
  <p:slideViewPr>
    <p:cSldViewPr snapToGrid="0">
      <p:cViewPr varScale="1">
        <p:scale>
          <a:sx n="57" d="100"/>
          <a:sy n="57" d="100"/>
        </p:scale>
        <p:origin x="1002" y="3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3-26T05:32:13.623"/>
    </inkml:context>
    <inkml:brush xml:id="br0">
      <inkml:brushProperty name="width" value="0.1" units="cm"/>
      <inkml:brushProperty name="height" value="0.1" units="cm"/>
      <inkml:brushProperty name="color" value="#0000FF"/>
      <inkml:brushProperty name="ignorePressure" value="1"/>
    </inkml:brush>
  </inkml:definitions>
  <inkml:trace contextRef="#ctx0" brushRef="#br0">3900 1647,'-26'23,"0"0,-12 5,8-5,-146 107,147-110,-31 16,30-20,1 3,-6 5,-22 23,23-19,-1-1,-14 7,18-15,-16 6,34-19,-1-1,0 0,0-1,0 0,-1-1,-56 7,-18-1,24-4,25-1,14-3,0 2,0 1,-5 2,23-4,0 1,1-1,-1 2,1-1,-1 1,1 0,0 0,0 1,1 0,-1 0,1 0,-1 2,-32 39,20-23,-1-1,-15 12,14-16,-17 15,-30 33,-40 54,92-100,1 0,2 0,0 1,1 1,-1 3,-1 2,-1 0,-16 21,14-26,-2 0,-15 14,23-26,-1 0,0 0,0-2,0 1,-2-2,1 1,-22 11,-25 18,23-13,-13 5,37-23,-1 0,1 0,-1-1,0-1,-14 3,-110 9,28 1,0-6,-1-4,-22-6,127-1,-29 0,-1-2,-28-5,53 5,-1 0,1-1,0-1,0 0,1 0,-1-1,1-1,0 0,0 0,-5-5,-123-101,120 96,1-1,0-1,1-1,0-1,-5-6,-16-15,-11-5,10 10,2-1,1-2,-4-10,11 11,-47-71,61 87,2-1,0 0,2 0,-1-5,-11-32,-4 0,-2 2,-23-35,42 79,1-1,1 1,0-2,1 1,0-1,2 1,0-2,0 1,2 0,0-2,-1-95,5-18,1-1,-3-894,-1 1014,1 1,0-1,1 0,0 1,1-1,1 1,0 0,0 0,4-8,2 0,1 1,1 0,1 1,0 0,1 1,1 1,0 0,4-2,4-1,0 0,2 1,0 1,1 2,21-10,6 0,40-12,-66 28,1 0,-1 2,1 2,22-2,13 3,-25 2,0-2,25-5,-8-3,121-22,-120 26,1 1,12 3,71-7,-23 1,397 5,-287 6,170-2,-379-1,-1 2,0 0,0 1,1 0,-1 1,-1 1,1 1,-1 0,1 1,-1 0,10 7,113 70,-73-45,12 12,-45-28,1-1,15 6,230 91,-219-95,-41-14,0 0,-1 1,0 1,-1 0,6 7,1 0,1-2,1 0,28 13,-12-7,17 13,-46-27,0 1,-1 0,0 1,-1 0,0 1,6 8,1 5,-1 0,-1 1,-1 1,-2 0,0 1,-2 1,-1-1,-1 1,-2 1,0 0,-2-1,-1 2,-2 3,-2 198,-2-82,3-136,0 1,-2-1,1 1,-2-1,0 0,-3 10,2-14,0 0,0 0,-1 0,0-1,0 0,-1 0,0 0,0-1,-7 7,-1-3,0 1,-1-2,-1 0,1-1,-2-1,1 0,-1-1,0-1,0 0,-1-1,0-1,1-1,-8 0,-10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500C9C-045E-4D39-BA95-A0928D21AEB6}" type="datetimeFigureOut">
              <a:rPr lang="zh-CN" altLang="en-US" smtClean="0"/>
              <a:t>2020/5/5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C4B806-E87B-4E6F-BB55-DC3DBB36AC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95298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CAE882-252E-4B18-B851-34198A1E84F3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51387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簇</a:t>
            </a:r>
            <a:r>
              <a:rPr lang="en-US" altLang="zh-CN" dirty="0"/>
              <a:t>C</a:t>
            </a:r>
            <a:r>
              <a:rPr lang="zh-CN" altLang="en-US" dirty="0"/>
              <a:t>样本间的平均距离</a:t>
            </a:r>
            <a:endParaRPr lang="en-US" altLang="zh-CN" dirty="0"/>
          </a:p>
          <a:p>
            <a:r>
              <a:rPr lang="en-US" altLang="zh-CN" dirty="0"/>
              <a:t>Diam </a:t>
            </a:r>
            <a:r>
              <a:rPr lang="zh-CN" altLang="en-US" dirty="0"/>
              <a:t>为簇</a:t>
            </a:r>
            <a:r>
              <a:rPr lang="en-US" altLang="zh-CN" dirty="0"/>
              <a:t>C</a:t>
            </a:r>
            <a:r>
              <a:rPr lang="zh-CN" altLang="en-US" dirty="0"/>
              <a:t>样本内最远距离</a:t>
            </a:r>
            <a:endParaRPr lang="en-US" altLang="zh-CN" dirty="0"/>
          </a:p>
          <a:p>
            <a:r>
              <a:rPr lang="en-US" altLang="zh-CN" dirty="0" err="1"/>
              <a:t>Dmin</a:t>
            </a:r>
            <a:r>
              <a:rPr lang="en-US" altLang="zh-CN" dirty="0"/>
              <a:t> </a:t>
            </a:r>
            <a:r>
              <a:rPr lang="zh-CN" altLang="en-US" dirty="0"/>
              <a:t>为两个簇最近样本的距离</a:t>
            </a:r>
            <a:endParaRPr lang="en-US" altLang="zh-CN" dirty="0"/>
          </a:p>
          <a:p>
            <a:r>
              <a:rPr lang="en-US" altLang="zh-CN" dirty="0" err="1"/>
              <a:t>Dcen</a:t>
            </a:r>
            <a:r>
              <a:rPr lang="en-US" altLang="zh-CN" dirty="0"/>
              <a:t> </a:t>
            </a:r>
            <a:r>
              <a:rPr lang="zh-CN" altLang="en-US" dirty="0"/>
              <a:t>为两个簇中心点距离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D256AA-C700-4657-9C47-03431E103CDA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6987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256AA-C700-4657-9C47-03431E103CDA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28758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层次化的类中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C4B806-E87B-4E6F-BB55-DC3DBB36AC7D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89983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CAE882-252E-4B18-B851-34198A1E84F3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00500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怎么来的呢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256AA-C700-4657-9C47-03431E103CDA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99694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256AA-C700-4657-9C47-03431E103CDA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58902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256AA-C700-4657-9C47-03431E103CDA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69870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数量多的远的占了主导，因为是多数表决策略</a:t>
            </a:r>
            <a:r>
              <a:rPr lang="en-US" altLang="zh-CN" dirty="0"/>
              <a:t>——</a:t>
            </a:r>
            <a:r>
              <a:rPr lang="zh-CN" altLang="en-US" dirty="0"/>
              <a:t>通过加一些权重来改变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256AA-C700-4657-9C47-03431E103CDA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61817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P=2 </a:t>
            </a:r>
            <a:r>
              <a:rPr lang="zh-CN" altLang="en-US" dirty="0"/>
              <a:t>欧式距离</a:t>
            </a:r>
            <a:endParaRPr lang="en-US" altLang="zh-CN" dirty="0"/>
          </a:p>
          <a:p>
            <a:r>
              <a:rPr lang="en-US" altLang="zh-CN" dirty="0"/>
              <a:t>P=1 </a:t>
            </a:r>
            <a:r>
              <a:rPr lang="zh-CN" altLang="en-US" dirty="0"/>
              <a:t>曼哈顿距离</a:t>
            </a:r>
            <a:endParaRPr lang="en-US" altLang="zh-CN" dirty="0"/>
          </a:p>
          <a:p>
            <a:r>
              <a:rPr lang="en-US" altLang="zh-CN" dirty="0"/>
              <a:t>P=</a:t>
            </a:r>
            <a:r>
              <a:rPr lang="zh-CN" altLang="en-US" dirty="0"/>
              <a:t>无穷，各个坐标的距离的最大值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256AA-C700-4657-9C47-03431E103CDA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12558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表示对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维空间的一个划分，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构造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kd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树相当于不断地用垂直于坐标轴的超平面将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维空间切分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Kd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树类似二分查找法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256AA-C700-4657-9C47-03431E103CDA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7832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CAE882-252E-4B18-B851-34198A1E84F3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52156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6862A22-93FC-47F5-9405-CF29BBB76B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27EA8A4-34CA-446F-807D-975EA42B47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ABF865E-CA17-47E7-AC6F-2E70448F102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32832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3FEB91F-13DE-4A62-AE89-E2E196253360}" type="datetimeFigureOut">
              <a:rPr lang="zh-CN" altLang="en-US" smtClean="0"/>
              <a:t>2020/5/5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891B94F-1E00-4902-93B5-5C276F5FD5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433232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6304A56-3718-4DA8-84BA-24F80B298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05232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A3220C2-C0BB-479F-B8DF-3B20C6D33E1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3494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C0999CC-DAAD-4B9A-9EB1-83B40F0D0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685394F-94CD-44E8-82CC-E636BF2272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E95DB17-F944-4EFA-85E3-4CC6D31F055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32832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3FEB91F-13DE-4A62-AE89-E2E196253360}" type="datetimeFigureOut">
              <a:rPr lang="zh-CN" altLang="en-US" smtClean="0"/>
              <a:t>2020/5/5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F215384-5B68-497B-823F-0DCC738948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433232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2DC69A8-E0FF-4392-B831-86EB02D9C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05232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A3220C2-C0BB-479F-B8DF-3B20C6D33E1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24004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CED94C66-EC1B-4E91-8FEA-3883782C4A8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4D47F7A-03B7-424E-92CA-CCB6B93426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7E805BE-E743-49AD-AA83-24679E432E6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32832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3FEB91F-13DE-4A62-AE89-E2E196253360}" type="datetimeFigureOut">
              <a:rPr lang="zh-CN" altLang="en-US" smtClean="0"/>
              <a:t>2020/5/5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5ABF7ED-D63C-4242-AC72-EE1FA2FD27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433232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DC6E69C-F1F7-4F39-8725-D619C12F9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05232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A3220C2-C0BB-479F-B8DF-3B20C6D33E1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41148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 b="1" cap="none" baseline="0"/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3" y="1311695"/>
            <a:ext cx="10894768" cy="5221840"/>
          </a:xfrm>
        </p:spPr>
        <p:txBody>
          <a:bodyPr/>
          <a:lstStyle>
            <a:lvl1pPr>
              <a:buClr>
                <a:srgbClr val="0070C0"/>
              </a:buClr>
              <a:defRPr sz="2800" b="1" cap="none" baseline="0">
                <a:latin typeface="Times New Roman" panose="02020603050405020304" pitchFamily="18" charset="0"/>
              </a:defRPr>
            </a:lvl1pPr>
            <a:lvl2pPr>
              <a:defRPr sz="2400" cap="none" baseline="0">
                <a:latin typeface="Times New Roman" panose="02020603050405020304" pitchFamily="18" charset="0"/>
              </a:defRPr>
            </a:lvl2pPr>
            <a:lvl3pPr>
              <a:defRPr sz="2000" cap="none" baseline="0">
                <a:latin typeface="Times New Roman" panose="02020603050405020304" pitchFamily="18" charset="0"/>
              </a:defRPr>
            </a:lvl3pPr>
            <a:lvl4pPr>
              <a:defRPr sz="2000" cap="none" baseline="0">
                <a:latin typeface="Times New Roman" panose="02020603050405020304" pitchFamily="18" charset="0"/>
              </a:defRPr>
            </a:lvl4pPr>
            <a:lvl5pPr>
              <a:defRPr sz="2000" cap="none" baseline="0">
                <a:latin typeface="Times New Roman" panose="02020603050405020304" pitchFamily="18" charset="0"/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93486-D604-45AA-9A27-2F7463C1138D}" type="datetimeFigureOut">
              <a:rPr lang="zh-CN" altLang="en-US" smtClean="0"/>
              <a:t>2020/5/5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496CC2-E118-4802-8939-B4382FC0154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95343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8E2FB5-D049-4C99-9286-5AEBB80BD6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455" y="369832"/>
            <a:ext cx="5773783" cy="601526"/>
          </a:xfrm>
        </p:spPr>
        <p:txBody>
          <a:bodyPr>
            <a:noAutofit/>
          </a:bodyPr>
          <a:lstStyle>
            <a:lvl1pPr>
              <a:defRPr sz="3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371DA1A-104D-4E93-A1E5-3549FA2B8A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4A79D-55B0-4956-A651-8701391D0866}" type="datetimeFigureOut">
              <a:rPr lang="zh-CN" altLang="en-US" smtClean="0"/>
              <a:t>2020/5/5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D888C43-1CD1-43B4-9D30-0B12106809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FE44932-C943-4AFB-95D1-8B08D221F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9C94B-9A74-4D3D-B879-26A676C2FED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任意多边形: 形状 5">
            <a:extLst>
              <a:ext uri="{FF2B5EF4-FFF2-40B4-BE49-F238E27FC236}">
                <a16:creationId xmlns:a16="http://schemas.microsoft.com/office/drawing/2014/main" id="{AD925606-C695-484D-90C8-A8ADA56912E8}"/>
              </a:ext>
            </a:extLst>
          </p:cNvPr>
          <p:cNvSpPr/>
          <p:nvPr userDrawn="1"/>
        </p:nvSpPr>
        <p:spPr>
          <a:xfrm flipH="1">
            <a:off x="134648" y="350058"/>
            <a:ext cx="363485" cy="621305"/>
          </a:xfrm>
          <a:custGeom>
            <a:avLst/>
            <a:gdLst>
              <a:gd name="connsiteX0" fmla="*/ 597271 w 1017292"/>
              <a:gd name="connsiteY0" fmla="*/ 0 h 2389081"/>
              <a:gd name="connsiteX1" fmla="*/ 1017292 w 1017292"/>
              <a:gd name="connsiteY1" fmla="*/ 0 h 2389081"/>
              <a:gd name="connsiteX2" fmla="*/ 420021 w 1017292"/>
              <a:gd name="connsiteY2" fmla="*/ 1194541 h 2389081"/>
              <a:gd name="connsiteX3" fmla="*/ 1017292 w 1017292"/>
              <a:gd name="connsiteY3" fmla="*/ 2389081 h 2389081"/>
              <a:gd name="connsiteX4" fmla="*/ 597271 w 1017292"/>
              <a:gd name="connsiteY4" fmla="*/ 2389081 h 2389081"/>
              <a:gd name="connsiteX5" fmla="*/ 0 w 1017292"/>
              <a:gd name="connsiteY5" fmla="*/ 1194541 h 23890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17292" h="2389081">
                <a:moveTo>
                  <a:pt x="597271" y="0"/>
                </a:moveTo>
                <a:lnTo>
                  <a:pt x="1017292" y="0"/>
                </a:lnTo>
                <a:lnTo>
                  <a:pt x="420021" y="1194541"/>
                </a:lnTo>
                <a:lnTo>
                  <a:pt x="1017292" y="2389081"/>
                </a:lnTo>
                <a:lnTo>
                  <a:pt x="597271" y="2389081"/>
                </a:lnTo>
                <a:lnTo>
                  <a:pt x="0" y="1194541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7" name="任意多边形: 形状 6">
            <a:extLst>
              <a:ext uri="{FF2B5EF4-FFF2-40B4-BE49-F238E27FC236}">
                <a16:creationId xmlns:a16="http://schemas.microsoft.com/office/drawing/2014/main" id="{D4267A51-E09C-488D-B3CF-F701496DC0D4}"/>
              </a:ext>
            </a:extLst>
          </p:cNvPr>
          <p:cNvSpPr/>
          <p:nvPr userDrawn="1"/>
        </p:nvSpPr>
        <p:spPr>
          <a:xfrm flipH="1">
            <a:off x="393896" y="350057"/>
            <a:ext cx="363485" cy="621305"/>
          </a:xfrm>
          <a:custGeom>
            <a:avLst/>
            <a:gdLst>
              <a:gd name="connsiteX0" fmla="*/ 597271 w 1017292"/>
              <a:gd name="connsiteY0" fmla="*/ 0 h 2389081"/>
              <a:gd name="connsiteX1" fmla="*/ 1017292 w 1017292"/>
              <a:gd name="connsiteY1" fmla="*/ 0 h 2389081"/>
              <a:gd name="connsiteX2" fmla="*/ 420021 w 1017292"/>
              <a:gd name="connsiteY2" fmla="*/ 1194541 h 2389081"/>
              <a:gd name="connsiteX3" fmla="*/ 1017292 w 1017292"/>
              <a:gd name="connsiteY3" fmla="*/ 2389081 h 2389081"/>
              <a:gd name="connsiteX4" fmla="*/ 597271 w 1017292"/>
              <a:gd name="connsiteY4" fmla="*/ 2389081 h 2389081"/>
              <a:gd name="connsiteX5" fmla="*/ 0 w 1017292"/>
              <a:gd name="connsiteY5" fmla="*/ 1194541 h 23890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17292" h="2389081">
                <a:moveTo>
                  <a:pt x="597271" y="0"/>
                </a:moveTo>
                <a:lnTo>
                  <a:pt x="1017292" y="0"/>
                </a:lnTo>
                <a:lnTo>
                  <a:pt x="420021" y="1194541"/>
                </a:lnTo>
                <a:lnTo>
                  <a:pt x="1017292" y="2389081"/>
                </a:lnTo>
                <a:lnTo>
                  <a:pt x="597271" y="2389081"/>
                </a:lnTo>
                <a:lnTo>
                  <a:pt x="0" y="1194541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1995702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8E2FB5-D049-4C99-9286-5AEBB80BD6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452" y="369832"/>
            <a:ext cx="5773783" cy="601526"/>
          </a:xfrm>
        </p:spPr>
        <p:txBody>
          <a:bodyPr>
            <a:noAutofit/>
          </a:bodyPr>
          <a:lstStyle>
            <a:lvl1pPr>
              <a:defRPr sz="32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371DA1A-104D-4E93-A1E5-3549FA2B8A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4A79D-55B0-4956-A651-8701391D0866}" type="datetimeFigureOut">
              <a:rPr lang="zh-CN" altLang="en-US" smtClean="0"/>
              <a:t>2020/5/5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D888C43-1CD1-43B4-9D30-0B12106809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FE44932-C943-4AFB-95D1-8B08D221F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9C94B-9A74-4D3D-B879-26A676C2FED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任意多边形: 形状 5">
            <a:extLst>
              <a:ext uri="{FF2B5EF4-FFF2-40B4-BE49-F238E27FC236}">
                <a16:creationId xmlns:a16="http://schemas.microsoft.com/office/drawing/2014/main" id="{AD925606-C695-484D-90C8-A8ADA56912E8}"/>
              </a:ext>
            </a:extLst>
          </p:cNvPr>
          <p:cNvSpPr/>
          <p:nvPr userDrawn="1"/>
        </p:nvSpPr>
        <p:spPr>
          <a:xfrm flipH="1">
            <a:off x="134647" y="350054"/>
            <a:ext cx="363485" cy="621305"/>
          </a:xfrm>
          <a:custGeom>
            <a:avLst/>
            <a:gdLst>
              <a:gd name="connsiteX0" fmla="*/ 597271 w 1017292"/>
              <a:gd name="connsiteY0" fmla="*/ 0 h 2389081"/>
              <a:gd name="connsiteX1" fmla="*/ 1017292 w 1017292"/>
              <a:gd name="connsiteY1" fmla="*/ 0 h 2389081"/>
              <a:gd name="connsiteX2" fmla="*/ 420021 w 1017292"/>
              <a:gd name="connsiteY2" fmla="*/ 1194541 h 2389081"/>
              <a:gd name="connsiteX3" fmla="*/ 1017292 w 1017292"/>
              <a:gd name="connsiteY3" fmla="*/ 2389081 h 2389081"/>
              <a:gd name="connsiteX4" fmla="*/ 597271 w 1017292"/>
              <a:gd name="connsiteY4" fmla="*/ 2389081 h 2389081"/>
              <a:gd name="connsiteX5" fmla="*/ 0 w 1017292"/>
              <a:gd name="connsiteY5" fmla="*/ 1194541 h 23890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17292" h="2389081">
                <a:moveTo>
                  <a:pt x="597271" y="0"/>
                </a:moveTo>
                <a:lnTo>
                  <a:pt x="1017292" y="0"/>
                </a:lnTo>
                <a:lnTo>
                  <a:pt x="420021" y="1194541"/>
                </a:lnTo>
                <a:lnTo>
                  <a:pt x="1017292" y="2389081"/>
                </a:lnTo>
                <a:lnTo>
                  <a:pt x="597271" y="2389081"/>
                </a:lnTo>
                <a:lnTo>
                  <a:pt x="0" y="1194541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任意多边形: 形状 6">
            <a:extLst>
              <a:ext uri="{FF2B5EF4-FFF2-40B4-BE49-F238E27FC236}">
                <a16:creationId xmlns:a16="http://schemas.microsoft.com/office/drawing/2014/main" id="{D4267A51-E09C-488D-B3CF-F701496DC0D4}"/>
              </a:ext>
            </a:extLst>
          </p:cNvPr>
          <p:cNvSpPr/>
          <p:nvPr userDrawn="1"/>
        </p:nvSpPr>
        <p:spPr>
          <a:xfrm flipH="1">
            <a:off x="393895" y="350053"/>
            <a:ext cx="363485" cy="621305"/>
          </a:xfrm>
          <a:custGeom>
            <a:avLst/>
            <a:gdLst>
              <a:gd name="connsiteX0" fmla="*/ 597271 w 1017292"/>
              <a:gd name="connsiteY0" fmla="*/ 0 h 2389081"/>
              <a:gd name="connsiteX1" fmla="*/ 1017292 w 1017292"/>
              <a:gd name="connsiteY1" fmla="*/ 0 h 2389081"/>
              <a:gd name="connsiteX2" fmla="*/ 420021 w 1017292"/>
              <a:gd name="connsiteY2" fmla="*/ 1194541 h 2389081"/>
              <a:gd name="connsiteX3" fmla="*/ 1017292 w 1017292"/>
              <a:gd name="connsiteY3" fmla="*/ 2389081 h 2389081"/>
              <a:gd name="connsiteX4" fmla="*/ 597271 w 1017292"/>
              <a:gd name="connsiteY4" fmla="*/ 2389081 h 2389081"/>
              <a:gd name="connsiteX5" fmla="*/ 0 w 1017292"/>
              <a:gd name="connsiteY5" fmla="*/ 1194541 h 23890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17292" h="2389081">
                <a:moveTo>
                  <a:pt x="597271" y="0"/>
                </a:moveTo>
                <a:lnTo>
                  <a:pt x="1017292" y="0"/>
                </a:lnTo>
                <a:lnTo>
                  <a:pt x="420021" y="1194541"/>
                </a:lnTo>
                <a:lnTo>
                  <a:pt x="1017292" y="2389081"/>
                </a:lnTo>
                <a:lnTo>
                  <a:pt x="597271" y="2389081"/>
                </a:lnTo>
                <a:lnTo>
                  <a:pt x="0" y="1194541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占位符 2">
            <a:extLst>
              <a:ext uri="{FF2B5EF4-FFF2-40B4-BE49-F238E27FC236}">
                <a16:creationId xmlns:a16="http://schemas.microsoft.com/office/drawing/2014/main" id="{A3290447-082F-467D-AAB7-1F5F90A633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0452" y="1253331"/>
            <a:ext cx="883543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lnSpc>
                <a:spcPct val="150000"/>
              </a:lnSpc>
              <a:defRPr b="1" baseline="0">
                <a:latin typeface="Times New Roman" panose="02020603050405020304" pitchFamily="18" charset="0"/>
                <a:ea typeface="华文楷体" panose="02010600040101010101" pitchFamily="2" charset="-122"/>
              </a:defRPr>
            </a:lvl1pPr>
            <a:lvl2pPr>
              <a:lnSpc>
                <a:spcPct val="150000"/>
              </a:lnSpc>
              <a:defRPr b="1" baseline="0">
                <a:latin typeface="Times New Roman" panose="02020603050405020304" pitchFamily="18" charset="0"/>
                <a:ea typeface="华文楷体" panose="02010600040101010101" pitchFamily="2" charset="-122"/>
              </a:defRPr>
            </a:lvl2pPr>
            <a:lvl3pPr marL="1143000" indent="-228600">
              <a:lnSpc>
                <a:spcPct val="150000"/>
              </a:lnSpc>
              <a:buFont typeface="华文楷体" panose="02010600040101010101" pitchFamily="2" charset="-122"/>
              <a:buChar char="−"/>
              <a:defRPr b="1" baseline="0">
                <a:latin typeface="Times New Roman" panose="02020603050405020304" pitchFamily="18" charset="0"/>
                <a:ea typeface="华文楷体" panose="02010600040101010101" pitchFamily="2" charset="-122"/>
              </a:defRPr>
            </a:lvl3pPr>
            <a:lvl4pPr marL="1600200" indent="-228600">
              <a:lnSpc>
                <a:spcPct val="150000"/>
              </a:lnSpc>
              <a:buFont typeface="华文楷体" panose="02010600040101010101" pitchFamily="2" charset="-122"/>
              <a:buChar char="−"/>
              <a:defRPr b="1" baseline="0">
                <a:latin typeface="Times New Roman" panose="02020603050405020304" pitchFamily="18" charset="0"/>
                <a:ea typeface="华文楷体" panose="02010600040101010101" pitchFamily="2" charset="-122"/>
              </a:defRPr>
            </a:lvl4pPr>
            <a:lvl5pPr marL="2057400" indent="-228600">
              <a:lnSpc>
                <a:spcPct val="150000"/>
              </a:lnSpc>
              <a:buFont typeface="华文楷体" panose="02010600040101010101" pitchFamily="2" charset="-122"/>
              <a:buChar char="−"/>
              <a:defRPr b="1" baseline="0">
                <a:latin typeface="Times New Roman" panose="02020603050405020304" pitchFamily="18" charset="0"/>
                <a:ea typeface="华文楷体" panose="02010600040101010101" pitchFamily="2" charset="-122"/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303869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1226A7-7AF2-4C1C-BF82-E5EB24FF1C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346" y="152731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B396210-B089-4C1D-B068-24CEAF94F4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50000"/>
              </a:lnSpc>
              <a:defRPr baseline="0">
                <a:latin typeface="Times New Roman" panose="02020603050405020304" pitchFamily="18" charset="0"/>
              </a:defRPr>
            </a:lvl1pPr>
            <a:lvl2pPr>
              <a:lnSpc>
                <a:spcPct val="150000"/>
              </a:lnSpc>
              <a:defRPr baseline="0">
                <a:latin typeface="Times New Roman" panose="02020603050405020304" pitchFamily="18" charset="0"/>
              </a:defRPr>
            </a:lvl2pPr>
            <a:lvl3pPr>
              <a:lnSpc>
                <a:spcPct val="150000"/>
              </a:lnSpc>
              <a:defRPr baseline="0">
                <a:latin typeface="Times New Roman" panose="02020603050405020304" pitchFamily="18" charset="0"/>
              </a:defRPr>
            </a:lvl3pPr>
            <a:lvl4pPr>
              <a:lnSpc>
                <a:spcPct val="150000"/>
              </a:lnSpc>
              <a:defRPr baseline="0">
                <a:latin typeface="Times New Roman" panose="02020603050405020304" pitchFamily="18" charset="0"/>
              </a:defRPr>
            </a:lvl4pPr>
            <a:lvl5pPr>
              <a:lnSpc>
                <a:spcPct val="150000"/>
              </a:lnSpc>
              <a:defRPr baseline="0">
                <a:latin typeface="Times New Roman" panose="02020603050405020304" pitchFamily="18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62F7AAA-0FFF-47BD-817B-5C53CE413AA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32832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3FEB91F-13DE-4A62-AE89-E2E196253360}" type="datetimeFigureOut">
              <a:rPr lang="zh-CN" altLang="en-US" smtClean="0"/>
              <a:t>2020/5/5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B06EA1C-636A-4772-A3D4-5341EEFE6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433232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D8E16D9-35D2-4BF2-9C6E-F4DA7D8FB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05232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A3220C2-C0BB-479F-B8DF-3B20C6D33E1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2069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234003-CB08-44F1-ACCE-2600BA21E0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D6FF597-BE10-482F-AFA6-5434E9D3F3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7CE6C5F-C417-4C81-AE34-7C5C397EEA7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32832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3FEB91F-13DE-4A62-AE89-E2E196253360}" type="datetimeFigureOut">
              <a:rPr lang="zh-CN" altLang="en-US" smtClean="0"/>
              <a:t>2020/5/5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980B20D-55EF-47E2-A68B-AD444E8A55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433232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28ED7AA-0EF5-42A6-A9FF-7DAD9F3AF5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05232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A3220C2-C0BB-479F-B8DF-3B20C6D33E1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8123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7570D0-5582-4565-8935-20B952260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F28A4E4-F364-45E5-AC86-FC9E635F90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C9EBE8F-B429-4D08-B412-F9B295AD03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63A619A-48DB-4F5A-AF20-837DD1957F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32832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3FEB91F-13DE-4A62-AE89-E2E196253360}" type="datetimeFigureOut">
              <a:rPr lang="zh-CN" altLang="en-US" smtClean="0"/>
              <a:t>2020/5/5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FBC356A-D399-4D16-A007-63495226DD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433232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109AFDD-04EA-4C2C-902A-69E1AE14D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05232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A3220C2-C0BB-479F-B8DF-3B20C6D33E1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95599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955A78C-9BBE-4DF6-ADCB-A1D00D11B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9A704DE-3827-41B8-B162-8D06738587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C97E1E6-AEB3-4855-B8D6-DDC0B9D21A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B414CF8-820F-43C8-9A41-4394EFC52D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F5B933EF-2481-447E-A3CF-A9C5ED1CDD6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04EC6BCE-E2B9-4D1B-8E8B-D11E50AC2BF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32832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3FEB91F-13DE-4A62-AE89-E2E196253360}" type="datetimeFigureOut">
              <a:rPr lang="zh-CN" altLang="en-US" smtClean="0"/>
              <a:t>2020/5/5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AE9EB9A2-BA60-4760-9EEC-21056D1FFE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433232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5A0D255F-9E2E-4408-9072-FCBF1A62C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05232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A3220C2-C0BB-479F-B8DF-3B20C6D33E1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2987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84AE646-A66D-447C-BD86-9E217E5372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8404B80-A1F3-41A4-910B-45FBCDB8FF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32832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3FEB91F-13DE-4A62-AE89-E2E196253360}" type="datetimeFigureOut">
              <a:rPr lang="zh-CN" altLang="en-US" smtClean="0"/>
              <a:t>2020/5/5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D15A0EB-D4D8-4B43-AB62-BD419545D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433232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059E0A2-3868-4BC1-9F69-9C3ABBE83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05232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A3220C2-C0BB-479F-B8DF-3B20C6D33E1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63589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30F7CF45-9290-46FC-9BB6-3F9BF9F0AA2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32832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3FEB91F-13DE-4A62-AE89-E2E196253360}" type="datetimeFigureOut">
              <a:rPr lang="zh-CN" altLang="en-US" smtClean="0"/>
              <a:t>2020/5/5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C60186B4-7221-4D91-BD24-D33F03CBF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433232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84E7BE2-9003-40E7-9852-319D681DB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05232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A3220C2-C0BB-479F-B8DF-3B20C6D33E1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81381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C866FC6-A4E6-4C7B-89E9-20FF6DB57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6B39B80-DD84-49E5-A393-2ED87064AF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D9B15AF-8172-4F99-A80C-CD7D1335EE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BADCA43-A566-4921-A617-9C8D47E93AF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32832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3FEB91F-13DE-4A62-AE89-E2E196253360}" type="datetimeFigureOut">
              <a:rPr lang="zh-CN" altLang="en-US" smtClean="0"/>
              <a:t>2020/5/5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D8C340A-3473-436A-9C30-F2477A772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433232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8315CBD-A6B7-4891-A04E-752ADABBD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05232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A3220C2-C0BB-479F-B8DF-3B20C6D33E1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7001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FC4909-9CA3-45AE-A989-E639415E5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99DD620A-17F1-4238-B6DB-A1C20CC917B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C9B654D-CF98-4E8F-AC29-C7A555F34C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FDBA53E-3FC3-4BBE-BEB6-231E5AC357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32832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3FEB91F-13DE-4A62-AE89-E2E196253360}" type="datetimeFigureOut">
              <a:rPr lang="zh-CN" altLang="en-US" smtClean="0"/>
              <a:t>2020/5/5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362D8D9-A0EB-4199-ABDA-946ABFA14A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433232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7FBFF09-1F73-4A04-909B-67E01F8D08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05232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A3220C2-C0BB-479F-B8DF-3B20C6D33E1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80502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1ECC170E-3227-494A-8D80-F16C2EC177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346" y="15273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4DBB0DC-3CB5-4800-AB5B-9988C335A1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5346" y="1478294"/>
            <a:ext cx="11661105" cy="47877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101DD249-43D2-4AD9-AE5A-452D8F2C7875}"/>
              </a:ext>
            </a:extLst>
          </p:cNvPr>
          <p:cNvCxnSpPr>
            <a:cxnSpLocks/>
          </p:cNvCxnSpPr>
          <p:nvPr userDrawn="1"/>
        </p:nvCxnSpPr>
        <p:spPr>
          <a:xfrm>
            <a:off x="2499468" y="6495274"/>
            <a:ext cx="3339489" cy="0"/>
          </a:xfrm>
          <a:prstGeom prst="line">
            <a:avLst/>
          </a:prstGeom>
          <a:ln w="19050">
            <a:solidFill>
              <a:srgbClr val="EFAF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组合 8">
            <a:extLst>
              <a:ext uri="{FF2B5EF4-FFF2-40B4-BE49-F238E27FC236}">
                <a16:creationId xmlns:a16="http://schemas.microsoft.com/office/drawing/2014/main" id="{CF7284FF-41CD-42FB-9119-306984356CDB}"/>
              </a:ext>
            </a:extLst>
          </p:cNvPr>
          <p:cNvGrpSpPr/>
          <p:nvPr userDrawn="1"/>
        </p:nvGrpSpPr>
        <p:grpSpPr>
          <a:xfrm>
            <a:off x="1887907" y="6176963"/>
            <a:ext cx="611561" cy="681037"/>
            <a:chOff x="1368698" y="1936681"/>
            <a:chExt cx="1289033" cy="1495215"/>
          </a:xfrm>
        </p:grpSpPr>
        <p:sp>
          <p:nvSpPr>
            <p:cNvPr id="10" name="六边形 9">
              <a:extLst>
                <a:ext uri="{FF2B5EF4-FFF2-40B4-BE49-F238E27FC236}">
                  <a16:creationId xmlns:a16="http://schemas.microsoft.com/office/drawing/2014/main" id="{ABC304A4-E6D4-415F-9B0B-B2CACBD0CF4A}"/>
                </a:ext>
              </a:extLst>
            </p:cNvPr>
            <p:cNvSpPr/>
            <p:nvPr/>
          </p:nvSpPr>
          <p:spPr>
            <a:xfrm rot="16200000">
              <a:off x="1265607" y="2039772"/>
              <a:ext cx="1495215" cy="1289033"/>
            </a:xfrm>
            <a:prstGeom prst="hexagon">
              <a:avLst/>
            </a:prstGeom>
            <a:solidFill>
              <a:srgbClr val="F3C5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00868384-98AB-4BDC-92E3-9AF4F9475024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9920" y="2338619"/>
              <a:ext cx="701771" cy="661593"/>
            </a:xfrm>
            <a:prstGeom prst="rect">
              <a:avLst/>
            </a:prstGeom>
          </p:spPr>
        </p:pic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BBDEE774-7843-4A12-8095-96EC866E3F19}"/>
              </a:ext>
            </a:extLst>
          </p:cNvPr>
          <p:cNvGrpSpPr/>
          <p:nvPr userDrawn="1"/>
        </p:nvGrpSpPr>
        <p:grpSpPr>
          <a:xfrm>
            <a:off x="5838957" y="6176963"/>
            <a:ext cx="611561" cy="681037"/>
            <a:chOff x="1368698" y="1936681"/>
            <a:chExt cx="1289033" cy="1495215"/>
          </a:xfrm>
        </p:grpSpPr>
        <p:sp>
          <p:nvSpPr>
            <p:cNvPr id="13" name="六边形 12">
              <a:extLst>
                <a:ext uri="{FF2B5EF4-FFF2-40B4-BE49-F238E27FC236}">
                  <a16:creationId xmlns:a16="http://schemas.microsoft.com/office/drawing/2014/main" id="{5871D898-C8FE-4DCA-933A-E266D44C7FDD}"/>
                </a:ext>
              </a:extLst>
            </p:cNvPr>
            <p:cNvSpPr/>
            <p:nvPr/>
          </p:nvSpPr>
          <p:spPr>
            <a:xfrm rot="16200000">
              <a:off x="1265607" y="2039772"/>
              <a:ext cx="1495215" cy="1289033"/>
            </a:xfrm>
            <a:prstGeom prst="hexagon">
              <a:avLst/>
            </a:prstGeom>
            <a:solidFill>
              <a:srgbClr val="F3C5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3A19B9F2-CC8F-49C7-961C-8BCCA02DC470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9920" y="2338619"/>
              <a:ext cx="701771" cy="661593"/>
            </a:xfrm>
            <a:prstGeom prst="rect">
              <a:avLst/>
            </a:prstGeom>
          </p:spPr>
        </p:pic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F90F3F1F-5336-4A3F-90E2-28B76B13CDE3}"/>
              </a:ext>
            </a:extLst>
          </p:cNvPr>
          <p:cNvGrpSpPr/>
          <p:nvPr userDrawn="1"/>
        </p:nvGrpSpPr>
        <p:grpSpPr>
          <a:xfrm>
            <a:off x="9799653" y="6176963"/>
            <a:ext cx="611561" cy="681037"/>
            <a:chOff x="1368698" y="1936681"/>
            <a:chExt cx="1289033" cy="1495215"/>
          </a:xfrm>
        </p:grpSpPr>
        <p:sp>
          <p:nvSpPr>
            <p:cNvPr id="16" name="六边形 15">
              <a:extLst>
                <a:ext uri="{FF2B5EF4-FFF2-40B4-BE49-F238E27FC236}">
                  <a16:creationId xmlns:a16="http://schemas.microsoft.com/office/drawing/2014/main" id="{8D6AEB67-72C4-4D63-BB24-87E69D715F1E}"/>
                </a:ext>
              </a:extLst>
            </p:cNvPr>
            <p:cNvSpPr/>
            <p:nvPr/>
          </p:nvSpPr>
          <p:spPr>
            <a:xfrm rot="16200000">
              <a:off x="1265607" y="2039772"/>
              <a:ext cx="1495215" cy="1289033"/>
            </a:xfrm>
            <a:prstGeom prst="hexagon">
              <a:avLst/>
            </a:prstGeom>
            <a:solidFill>
              <a:srgbClr val="F3C5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E54C2005-123C-485C-89E4-DC7DDA99E31D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9920" y="2338619"/>
              <a:ext cx="701771" cy="661593"/>
            </a:xfrm>
            <a:prstGeom prst="rect">
              <a:avLst/>
            </a:prstGeom>
          </p:spPr>
        </p:pic>
      </p:grp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03E71798-66E4-4329-B482-3D9AD4ED29D5}"/>
              </a:ext>
            </a:extLst>
          </p:cNvPr>
          <p:cNvCxnSpPr>
            <a:cxnSpLocks/>
          </p:cNvCxnSpPr>
          <p:nvPr userDrawn="1"/>
        </p:nvCxnSpPr>
        <p:spPr>
          <a:xfrm>
            <a:off x="6450518" y="6495274"/>
            <a:ext cx="3349135" cy="22207"/>
          </a:xfrm>
          <a:prstGeom prst="line">
            <a:avLst/>
          </a:prstGeom>
          <a:ln w="19050">
            <a:solidFill>
              <a:srgbClr val="EFAF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1B843D70-602D-45C9-93AC-B0D8721C8A42}"/>
              </a:ext>
            </a:extLst>
          </p:cNvPr>
          <p:cNvCxnSpPr>
            <a:cxnSpLocks/>
          </p:cNvCxnSpPr>
          <p:nvPr userDrawn="1"/>
        </p:nvCxnSpPr>
        <p:spPr>
          <a:xfrm>
            <a:off x="5061" y="6495274"/>
            <a:ext cx="1882846" cy="14466"/>
          </a:xfrm>
          <a:prstGeom prst="line">
            <a:avLst/>
          </a:prstGeom>
          <a:ln w="19050">
            <a:solidFill>
              <a:srgbClr val="EFAF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2111DD03-AE6E-4E4D-8DBA-88F15700C95A}"/>
              </a:ext>
            </a:extLst>
          </p:cNvPr>
          <p:cNvCxnSpPr>
            <a:cxnSpLocks/>
          </p:cNvCxnSpPr>
          <p:nvPr userDrawn="1"/>
        </p:nvCxnSpPr>
        <p:spPr>
          <a:xfrm>
            <a:off x="10411214" y="6495274"/>
            <a:ext cx="1780786" cy="6773"/>
          </a:xfrm>
          <a:prstGeom prst="line">
            <a:avLst/>
          </a:prstGeom>
          <a:ln w="19050">
            <a:solidFill>
              <a:srgbClr val="EFAF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矩形 34">
            <a:extLst>
              <a:ext uri="{FF2B5EF4-FFF2-40B4-BE49-F238E27FC236}">
                <a16:creationId xmlns:a16="http://schemas.microsoft.com/office/drawing/2014/main" id="{D6679D5B-48ED-4981-BC3D-586E46B4D7B0}"/>
              </a:ext>
            </a:extLst>
          </p:cNvPr>
          <p:cNvSpPr/>
          <p:nvPr userDrawn="1"/>
        </p:nvSpPr>
        <p:spPr>
          <a:xfrm>
            <a:off x="0" y="-15208"/>
            <a:ext cx="12192000" cy="363468"/>
          </a:xfrm>
          <a:prstGeom prst="rect">
            <a:avLst/>
          </a:prstGeom>
          <a:solidFill>
            <a:srgbClr val="F3C5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五边形 11">
            <a:extLst>
              <a:ext uri="{FF2B5EF4-FFF2-40B4-BE49-F238E27FC236}">
                <a16:creationId xmlns:a16="http://schemas.microsoft.com/office/drawing/2014/main" id="{C5163876-EBE3-48E2-832C-AD96F0722EE1}"/>
              </a:ext>
            </a:extLst>
          </p:cNvPr>
          <p:cNvSpPr/>
          <p:nvPr/>
        </p:nvSpPr>
        <p:spPr>
          <a:xfrm rot="5400000">
            <a:off x="10745899" y="276523"/>
            <a:ext cx="1672589" cy="1219614"/>
          </a:xfrm>
          <a:prstGeom prst="homePlate">
            <a:avLst/>
          </a:prstGeom>
          <a:solidFill>
            <a:srgbClr val="F3C5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6" name="图片 35">
            <a:extLst>
              <a:ext uri="{FF2B5EF4-FFF2-40B4-BE49-F238E27FC236}">
                <a16:creationId xmlns:a16="http://schemas.microsoft.com/office/drawing/2014/main" id="{DD5F7E21-9717-4C13-B349-99F6FCB90717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2150" y="146530"/>
            <a:ext cx="1080086" cy="1080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9221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华文仿宋" panose="02010600040101010101" pitchFamily="2" charset="-122"/>
          <a:ea typeface="华文仿宋" panose="02010600040101010101" pitchFamily="2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1" kern="1200">
          <a:solidFill>
            <a:schemeClr val="tx1"/>
          </a:solidFill>
          <a:latin typeface="楷体" panose="02010609060101010101" pitchFamily="49" charset="-122"/>
          <a:ea typeface="楷体" panose="02010609060101010101" pitchFamily="49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1" kern="1200">
          <a:solidFill>
            <a:schemeClr val="tx1"/>
          </a:solidFill>
          <a:latin typeface="楷体" panose="02010609060101010101" pitchFamily="49" charset="-122"/>
          <a:ea typeface="楷体" panose="02010609060101010101" pitchFamily="49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1" kern="1200">
          <a:solidFill>
            <a:schemeClr val="tx1"/>
          </a:solidFill>
          <a:latin typeface="楷体" panose="02010609060101010101" pitchFamily="49" charset="-122"/>
          <a:ea typeface="楷体" panose="02010609060101010101" pitchFamily="49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1" kern="1200">
          <a:solidFill>
            <a:schemeClr val="tx1"/>
          </a:solidFill>
          <a:latin typeface="楷体" panose="02010609060101010101" pitchFamily="49" charset="-122"/>
          <a:ea typeface="楷体" panose="02010609060101010101" pitchFamily="49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1" kern="1200">
          <a:solidFill>
            <a:schemeClr val="tx1"/>
          </a:solidFill>
          <a:latin typeface="楷体" panose="02010609060101010101" pitchFamily="49" charset="-122"/>
          <a:ea typeface="楷体" panose="02010609060101010101" pitchFamily="49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0" y="6591869"/>
            <a:ext cx="12192000" cy="266131"/>
          </a:xfrm>
          <a:prstGeom prst="rect">
            <a:avLst/>
          </a:prstGeom>
          <a:solidFill>
            <a:srgbClr val="C85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五边形 11"/>
          <p:cNvSpPr/>
          <p:nvPr/>
        </p:nvSpPr>
        <p:spPr>
          <a:xfrm rot="5400000">
            <a:off x="10391470" y="226488"/>
            <a:ext cx="1672589" cy="1219614"/>
          </a:xfrm>
          <a:prstGeom prst="homePlate">
            <a:avLst/>
          </a:prstGeom>
          <a:solidFill>
            <a:srgbClr val="F3C5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857097" y="1968807"/>
            <a:ext cx="10175965" cy="3679061"/>
          </a:xfrm>
          <a:prstGeom prst="rect">
            <a:avLst/>
          </a:prstGeom>
          <a:solidFill>
            <a:srgbClr val="F3C5DA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2488456" y="2233327"/>
            <a:ext cx="6913245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500" b="1" dirty="0">
                <a:latin typeface="微软雅黑" panose="020B0503020204020204" charset="-122"/>
                <a:ea typeface="微软雅黑" panose="020B0503020204020204" charset="-122"/>
              </a:rPr>
              <a:t>机器学习</a:t>
            </a:r>
            <a:endParaRPr lang="en-US" altLang="zh-CN" sz="45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5ABBE98B-9722-42DB-852C-BCFE97FCAE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7721" y="0"/>
            <a:ext cx="1080086" cy="1080086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DB5CE9C9-6085-4501-9FB6-B2E6E3BEE18A}"/>
              </a:ext>
            </a:extLst>
          </p:cNvPr>
          <p:cNvSpPr txBox="1"/>
          <p:nvPr/>
        </p:nvSpPr>
        <p:spPr>
          <a:xfrm>
            <a:off x="3589044" y="3177328"/>
            <a:ext cx="52116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rPr>
              <a:t>苏州大学计算机科学与技术学院</a:t>
            </a:r>
            <a:endParaRPr lang="en-US" altLang="zh-CN" sz="2800" b="1" dirty="0">
              <a:latin typeface="楷体" panose="02010609060101010101" pitchFamily="49" charset="-122"/>
              <a:ea typeface="楷体" panose="02010609060101010101" pitchFamily="49" charset="-122"/>
              <a:cs typeface="+mn-ea"/>
              <a:sym typeface="+mn-lt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1DFAD935-73BC-4583-9093-1FF2218A0F58}"/>
              </a:ext>
            </a:extLst>
          </p:cNvPr>
          <p:cNvSpPr txBox="1"/>
          <p:nvPr/>
        </p:nvSpPr>
        <p:spPr>
          <a:xfrm>
            <a:off x="5187025" y="4155372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rPr>
              <a:t>主讲：周夏冰</a:t>
            </a:r>
            <a:endParaRPr lang="en-US" altLang="zh-CN" sz="2800" b="1" dirty="0">
              <a:latin typeface="楷体" panose="02010609060101010101" pitchFamily="49" charset="-122"/>
              <a:ea typeface="楷体" panose="02010609060101010101" pitchFamily="49" charset="-122"/>
              <a:cs typeface="+mn-ea"/>
              <a:sym typeface="+mn-lt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F7EFBB11-A21F-4459-AA34-811C272ED094}"/>
              </a:ext>
            </a:extLst>
          </p:cNvPr>
          <p:cNvSpPr txBox="1"/>
          <p:nvPr/>
        </p:nvSpPr>
        <p:spPr>
          <a:xfrm>
            <a:off x="3589044" y="4687296"/>
            <a:ext cx="55082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rPr>
              <a:t>邮箱：</a:t>
            </a:r>
            <a:r>
              <a:rPr lang="en-US" altLang="zh-CN" sz="2800" b="1" dirty="0"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rPr>
              <a:t>zhouxiabing@suda.edu.cn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653EB3F3-9275-417D-A8EE-1FDD33220B13}"/>
              </a:ext>
            </a:extLst>
          </p:cNvPr>
          <p:cNvSpPr txBox="1"/>
          <p:nvPr/>
        </p:nvSpPr>
        <p:spPr>
          <a:xfrm>
            <a:off x="4574465" y="3670702"/>
            <a:ext cx="3416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rPr>
              <a:t>自然语言处理实验室</a:t>
            </a:r>
            <a:endParaRPr lang="en-US" altLang="zh-CN" sz="2800" b="1" dirty="0">
              <a:latin typeface="楷体" panose="02010609060101010101" pitchFamily="49" charset="-122"/>
              <a:ea typeface="楷体" panose="02010609060101010101" pitchFamily="49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11476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4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 tmFilter="0,0; .5, 1; 1, 1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ldLvl="0" animBg="1"/>
      <p:bldP spid="17" grpId="0"/>
      <p:bldP spid="17" grpId="1"/>
      <p:bldP spid="14" grpId="0"/>
      <p:bldP spid="16" grpId="0"/>
      <p:bldP spid="19" grpId="0"/>
      <p:bldP spid="2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F891DC-F96C-4CA7-AB54-B59BDC699E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构造</a:t>
            </a:r>
            <a:r>
              <a:rPr lang="en-US" altLang="zh-CN" dirty="0" err="1"/>
              <a:t>kd</a:t>
            </a:r>
            <a:r>
              <a:rPr lang="en-US" altLang="zh-CN" dirty="0"/>
              <a:t> </a:t>
            </a:r>
            <a:r>
              <a:rPr lang="zh-CN" altLang="en-US" dirty="0"/>
              <a:t>树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3A2C764-5926-4102-8C0D-50A73384DC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0085B4"/>
                </a:solidFill>
              </a:rPr>
              <a:t>例</a:t>
            </a:r>
            <a:r>
              <a:rPr lang="zh-CN" altLang="en-US" dirty="0"/>
              <a:t> 给定一个二维空间数据集：</a:t>
            </a:r>
            <a:r>
              <a:rPr lang="en-US" altLang="zh-CN" dirty="0"/>
              <a:t>T={(2,3),(5,4),(9,6),(4,7),(8,1),(7,2)}, </a:t>
            </a:r>
            <a:r>
              <a:rPr lang="zh-CN" altLang="en-US" dirty="0"/>
              <a:t>构造一个平衡</a:t>
            </a:r>
            <a:r>
              <a:rPr lang="en-US" altLang="zh-CN" dirty="0" err="1"/>
              <a:t>kd</a:t>
            </a:r>
            <a:r>
              <a:rPr lang="zh-CN" altLang="en-US" dirty="0"/>
              <a:t>树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C78FE2E-E6CE-4FFB-AB84-F1E7057225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6237" y="2252181"/>
            <a:ext cx="8091547" cy="3819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0578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92E0AA8-8FAF-4546-B3D5-ABFE12247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搜索</a:t>
            </a:r>
            <a:r>
              <a:rPr lang="en-US" altLang="zh-CN" dirty="0" err="1"/>
              <a:t>kd</a:t>
            </a:r>
            <a:r>
              <a:rPr lang="zh-CN" altLang="en-US" dirty="0"/>
              <a:t>树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E36A59A-6592-4864-B236-37F3DCA783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5346" y="1125957"/>
            <a:ext cx="11661105" cy="5820128"/>
          </a:xfrm>
        </p:spPr>
        <p:txBody>
          <a:bodyPr>
            <a:normAutofit/>
          </a:bodyPr>
          <a:lstStyle/>
          <a:p>
            <a:r>
              <a:rPr lang="zh-CN" altLang="en-US" dirty="0"/>
              <a:t>输入</a:t>
            </a:r>
            <a:r>
              <a:rPr lang="en-US" altLang="zh-CN" dirty="0"/>
              <a:t>:</a:t>
            </a:r>
            <a:r>
              <a:rPr lang="zh-CN" altLang="en-US" dirty="0"/>
              <a:t>己构造的</a:t>
            </a:r>
            <a:r>
              <a:rPr lang="en-US" altLang="zh-CN" dirty="0" err="1"/>
              <a:t>kd</a:t>
            </a:r>
            <a:r>
              <a:rPr lang="en-US" altLang="zh-CN" dirty="0"/>
              <a:t> </a:t>
            </a:r>
            <a:r>
              <a:rPr lang="zh-CN" altLang="en-US" dirty="0"/>
              <a:t>树，目标点</a:t>
            </a:r>
            <a:r>
              <a:rPr lang="en-US" altLang="zh-CN" dirty="0"/>
              <a:t>X;      </a:t>
            </a:r>
          </a:p>
          <a:p>
            <a:r>
              <a:rPr lang="zh-CN" altLang="en-US" dirty="0"/>
              <a:t>输出：</a:t>
            </a:r>
            <a:r>
              <a:rPr lang="en-US" altLang="zh-CN" dirty="0"/>
              <a:t>X </a:t>
            </a:r>
            <a:r>
              <a:rPr lang="zh-CN" altLang="en-US" dirty="0"/>
              <a:t>的最近邻。</a:t>
            </a:r>
          </a:p>
          <a:p>
            <a:r>
              <a:rPr lang="en-US" altLang="zh-CN" dirty="0"/>
              <a:t>(1)</a:t>
            </a:r>
            <a:r>
              <a:rPr lang="zh-CN" altLang="en-US" dirty="0"/>
              <a:t>在</a:t>
            </a:r>
            <a:r>
              <a:rPr lang="en-US" altLang="zh-CN" dirty="0" err="1"/>
              <a:t>kd</a:t>
            </a:r>
            <a:r>
              <a:rPr lang="en-US" altLang="zh-CN" dirty="0"/>
              <a:t> </a:t>
            </a:r>
            <a:r>
              <a:rPr lang="zh-CN" altLang="en-US" dirty="0"/>
              <a:t>树中找出包含目标点</a:t>
            </a:r>
            <a:r>
              <a:rPr lang="en-US" altLang="zh-CN" dirty="0"/>
              <a:t>z </a:t>
            </a:r>
            <a:r>
              <a:rPr lang="zh-CN" altLang="en-US" dirty="0"/>
              <a:t>的叶结点</a:t>
            </a:r>
            <a:r>
              <a:rPr lang="en-US" altLang="zh-CN" dirty="0"/>
              <a:t>:</a:t>
            </a:r>
            <a:r>
              <a:rPr lang="zh-CN" altLang="en-US" dirty="0"/>
              <a:t>从根结点出发，递归地向下访问</a:t>
            </a:r>
            <a:r>
              <a:rPr lang="en-US" altLang="zh-CN" dirty="0" err="1"/>
              <a:t>kd</a:t>
            </a:r>
            <a:r>
              <a:rPr lang="en-US" altLang="zh-CN" dirty="0"/>
              <a:t> </a:t>
            </a:r>
            <a:r>
              <a:rPr lang="zh-CN" altLang="en-US" dirty="0"/>
              <a:t>树。若目标点</a:t>
            </a:r>
            <a:r>
              <a:rPr lang="en-US" altLang="zh-CN" dirty="0"/>
              <a:t>z </a:t>
            </a:r>
            <a:r>
              <a:rPr lang="zh-CN" altLang="en-US" dirty="0"/>
              <a:t>当前维的坐标小于切分点的坐标，则移动到左子结点，否则移动到右子结点。直到子结点为叶结点为止。</a:t>
            </a:r>
          </a:p>
          <a:p>
            <a:r>
              <a:rPr lang="en-US" altLang="zh-CN" dirty="0"/>
              <a:t>(2) </a:t>
            </a:r>
            <a:r>
              <a:rPr lang="zh-CN" altLang="en-US" dirty="0"/>
              <a:t>以此叶结点为</a:t>
            </a:r>
            <a:r>
              <a:rPr lang="en-US" altLang="zh-CN" dirty="0"/>
              <a:t>"</a:t>
            </a:r>
            <a:r>
              <a:rPr lang="zh-CN" altLang="en-US" dirty="0"/>
              <a:t>当前最近点</a:t>
            </a:r>
            <a:r>
              <a:rPr lang="en-US" altLang="zh-CN" dirty="0"/>
              <a:t>"</a:t>
            </a:r>
            <a:r>
              <a:rPr lang="zh-CN" altLang="en-US" dirty="0"/>
              <a:t>。</a:t>
            </a:r>
          </a:p>
          <a:p>
            <a:pPr marL="0" indent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954118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7C12C5D-64D8-4B5B-BE20-8870C456F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搜索</a:t>
            </a:r>
            <a:r>
              <a:rPr lang="en-US" altLang="zh-CN" dirty="0" err="1"/>
              <a:t>kd</a:t>
            </a:r>
            <a:r>
              <a:rPr lang="zh-CN" altLang="en-US" dirty="0"/>
              <a:t>树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C06C368-33DD-4377-890A-41EE52BEC7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&lt;A,B,D&gt;</a:t>
            </a:r>
          </a:p>
          <a:p>
            <a:r>
              <a:rPr lang="zh-CN" altLang="en-US" dirty="0"/>
              <a:t>最近点</a:t>
            </a:r>
            <a:r>
              <a:rPr lang="en-US" altLang="zh-CN" dirty="0"/>
              <a:t>D</a:t>
            </a:r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3C3F87A-35FE-4B6F-BA4A-91DE40C9FD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0463" y="731540"/>
            <a:ext cx="6922388" cy="6126460"/>
          </a:xfrm>
          <a:prstGeom prst="rect">
            <a:avLst/>
          </a:prstGeom>
        </p:spPr>
      </p:pic>
      <p:sp>
        <p:nvSpPr>
          <p:cNvPr id="5" name="椭圆 4">
            <a:extLst>
              <a:ext uri="{FF2B5EF4-FFF2-40B4-BE49-F238E27FC236}">
                <a16:creationId xmlns:a16="http://schemas.microsoft.com/office/drawing/2014/main" id="{6271F9E6-88E4-4387-879B-CAAB02B16E84}"/>
              </a:ext>
            </a:extLst>
          </p:cNvPr>
          <p:cNvSpPr/>
          <p:nvPr/>
        </p:nvSpPr>
        <p:spPr>
          <a:xfrm>
            <a:off x="3559320" y="1788148"/>
            <a:ext cx="671119" cy="656168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/>
              <a:t>A</a:t>
            </a:r>
            <a:endParaRPr lang="zh-CN" altLang="en-US" sz="2400" b="1" dirty="0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5C5D093F-8653-48FB-AE5D-518B2BCCFAF1}"/>
              </a:ext>
            </a:extLst>
          </p:cNvPr>
          <p:cNvSpPr/>
          <p:nvPr/>
        </p:nvSpPr>
        <p:spPr>
          <a:xfrm>
            <a:off x="2744865" y="2706525"/>
            <a:ext cx="671119" cy="656168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/>
              <a:t>B</a:t>
            </a:r>
            <a:endParaRPr lang="zh-CN" altLang="en-US" sz="2400" b="1" dirty="0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9D3547F9-DE2E-4385-9D7A-AD8B72419498}"/>
              </a:ext>
            </a:extLst>
          </p:cNvPr>
          <p:cNvSpPr/>
          <p:nvPr/>
        </p:nvSpPr>
        <p:spPr>
          <a:xfrm>
            <a:off x="4316699" y="2657320"/>
            <a:ext cx="671119" cy="6561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/>
              <a:t>C</a:t>
            </a:r>
            <a:endParaRPr lang="zh-CN" altLang="en-US" sz="2400" b="1" dirty="0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BFBA5769-B173-4FC4-9C8F-04305FBB021A}"/>
              </a:ext>
            </a:extLst>
          </p:cNvPr>
          <p:cNvSpPr/>
          <p:nvPr/>
        </p:nvSpPr>
        <p:spPr>
          <a:xfrm>
            <a:off x="3115713" y="3676046"/>
            <a:ext cx="671119" cy="656168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/>
              <a:t>D</a:t>
            </a:r>
            <a:endParaRPr lang="zh-CN" altLang="en-US" sz="2400" b="1" dirty="0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4E512986-18E9-4630-B5DC-39A88A355535}"/>
              </a:ext>
            </a:extLst>
          </p:cNvPr>
          <p:cNvSpPr/>
          <p:nvPr/>
        </p:nvSpPr>
        <p:spPr>
          <a:xfrm>
            <a:off x="2220178" y="3676046"/>
            <a:ext cx="671119" cy="6561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/>
              <a:t>F</a:t>
            </a:r>
            <a:endParaRPr lang="zh-CN" altLang="en-US" sz="2400" b="1" dirty="0"/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CB240994-BCDE-4032-BF93-3E0F27CA7E20}"/>
              </a:ext>
            </a:extLst>
          </p:cNvPr>
          <p:cNvSpPr/>
          <p:nvPr/>
        </p:nvSpPr>
        <p:spPr>
          <a:xfrm>
            <a:off x="3933232" y="3697390"/>
            <a:ext cx="671119" cy="6561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/>
              <a:t>G</a:t>
            </a:r>
            <a:endParaRPr lang="zh-CN" altLang="en-US" sz="2400" b="1" dirty="0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66A8AC90-B3B1-4F2B-A008-79F89B5FCDC7}"/>
              </a:ext>
            </a:extLst>
          </p:cNvPr>
          <p:cNvSpPr/>
          <p:nvPr/>
        </p:nvSpPr>
        <p:spPr>
          <a:xfrm>
            <a:off x="4773335" y="3697390"/>
            <a:ext cx="671119" cy="6561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/>
              <a:t>E</a:t>
            </a:r>
            <a:endParaRPr lang="zh-CN" altLang="en-US" sz="2400" b="1" dirty="0"/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246B4F72-EB62-4419-AEF3-FDC522AAE63D}"/>
              </a:ext>
            </a:extLst>
          </p:cNvPr>
          <p:cNvCxnSpPr>
            <a:cxnSpLocks/>
            <a:stCxn id="5" idx="3"/>
            <a:endCxn id="6" idx="7"/>
          </p:cNvCxnSpPr>
          <p:nvPr/>
        </p:nvCxnSpPr>
        <p:spPr>
          <a:xfrm flipH="1">
            <a:off x="3317701" y="2348222"/>
            <a:ext cx="339902" cy="4543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A8311021-5A5D-47B4-A488-67F7E091DF10}"/>
              </a:ext>
            </a:extLst>
          </p:cNvPr>
          <p:cNvCxnSpPr>
            <a:stCxn id="5" idx="5"/>
            <a:endCxn id="7" idx="1"/>
          </p:cNvCxnSpPr>
          <p:nvPr/>
        </p:nvCxnSpPr>
        <p:spPr>
          <a:xfrm>
            <a:off x="4132156" y="2348222"/>
            <a:ext cx="282826" cy="4051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DEE7A713-79D1-4DD3-A882-61748CE0D3AF}"/>
              </a:ext>
            </a:extLst>
          </p:cNvPr>
          <p:cNvCxnSpPr>
            <a:cxnSpLocks/>
            <a:stCxn id="6" idx="5"/>
            <a:endCxn id="8" idx="0"/>
          </p:cNvCxnSpPr>
          <p:nvPr/>
        </p:nvCxnSpPr>
        <p:spPr>
          <a:xfrm>
            <a:off x="3317701" y="3266599"/>
            <a:ext cx="133572" cy="4094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3F4E65B6-D9DB-47CB-A956-5D001261E465}"/>
              </a:ext>
            </a:extLst>
          </p:cNvPr>
          <p:cNvCxnSpPr>
            <a:cxnSpLocks/>
            <a:stCxn id="6" idx="3"/>
            <a:endCxn id="9" idx="0"/>
          </p:cNvCxnSpPr>
          <p:nvPr/>
        </p:nvCxnSpPr>
        <p:spPr>
          <a:xfrm flipH="1">
            <a:off x="2555738" y="3266599"/>
            <a:ext cx="287410" cy="4094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4A3C8274-30B8-4ED9-A2D5-0099E1B42AFA}"/>
              </a:ext>
            </a:extLst>
          </p:cNvPr>
          <p:cNvCxnSpPr>
            <a:stCxn id="7" idx="3"/>
            <a:endCxn id="10" idx="0"/>
          </p:cNvCxnSpPr>
          <p:nvPr/>
        </p:nvCxnSpPr>
        <p:spPr>
          <a:xfrm flipH="1">
            <a:off x="4268792" y="3217394"/>
            <a:ext cx="146190" cy="4799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D29EFB3B-A917-475B-80F7-95660F9AB9CE}"/>
              </a:ext>
            </a:extLst>
          </p:cNvPr>
          <p:cNvCxnSpPr>
            <a:stCxn id="7" idx="5"/>
            <a:endCxn id="11" idx="0"/>
          </p:cNvCxnSpPr>
          <p:nvPr/>
        </p:nvCxnSpPr>
        <p:spPr>
          <a:xfrm>
            <a:off x="4889535" y="3217394"/>
            <a:ext cx="219360" cy="4799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19231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92E0AA8-8FAF-4546-B3D5-ABFE12247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搜索</a:t>
            </a:r>
            <a:r>
              <a:rPr lang="en-US" altLang="zh-CN" dirty="0" err="1"/>
              <a:t>kd</a:t>
            </a:r>
            <a:r>
              <a:rPr lang="zh-CN" altLang="en-US" dirty="0"/>
              <a:t>树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E36A59A-6592-4864-B236-37F3DCA783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5346" y="1125957"/>
            <a:ext cx="11661105" cy="5820128"/>
          </a:xfrm>
        </p:spPr>
        <p:txBody>
          <a:bodyPr>
            <a:normAutofit fontScale="92500" lnSpcReduction="20000"/>
          </a:bodyPr>
          <a:lstStyle/>
          <a:p>
            <a:r>
              <a:rPr lang="zh-CN" altLang="en-US" dirty="0"/>
              <a:t>输入</a:t>
            </a:r>
            <a:r>
              <a:rPr lang="en-US" altLang="zh-CN" dirty="0"/>
              <a:t>:</a:t>
            </a:r>
            <a:r>
              <a:rPr lang="zh-CN" altLang="en-US" dirty="0"/>
              <a:t>己构造的</a:t>
            </a:r>
            <a:r>
              <a:rPr lang="en-US" altLang="zh-CN" dirty="0" err="1"/>
              <a:t>kd</a:t>
            </a:r>
            <a:r>
              <a:rPr lang="en-US" altLang="zh-CN" dirty="0"/>
              <a:t> </a:t>
            </a:r>
            <a:r>
              <a:rPr lang="zh-CN" altLang="en-US" dirty="0"/>
              <a:t>树，目标点</a:t>
            </a:r>
            <a:r>
              <a:rPr lang="en-US" altLang="zh-CN" dirty="0"/>
              <a:t>X;      </a:t>
            </a:r>
          </a:p>
          <a:p>
            <a:r>
              <a:rPr lang="zh-CN" altLang="en-US" dirty="0"/>
              <a:t>输出：</a:t>
            </a:r>
            <a:r>
              <a:rPr lang="en-US" altLang="zh-CN" dirty="0"/>
              <a:t>X </a:t>
            </a:r>
            <a:r>
              <a:rPr lang="zh-CN" altLang="en-US" dirty="0"/>
              <a:t>的最近邻。</a:t>
            </a:r>
          </a:p>
          <a:p>
            <a:r>
              <a:rPr lang="en-US" altLang="zh-CN" dirty="0"/>
              <a:t>(3) </a:t>
            </a:r>
            <a:r>
              <a:rPr lang="zh-CN" altLang="en-US" dirty="0"/>
              <a:t>递归地向上回退，在每个结点进行以下操作</a:t>
            </a:r>
            <a:r>
              <a:rPr lang="en-US" altLang="zh-CN" dirty="0"/>
              <a:t>:</a:t>
            </a:r>
          </a:p>
          <a:p>
            <a:pPr lvl="1"/>
            <a:r>
              <a:rPr lang="en-US" altLang="zh-CN" dirty="0"/>
              <a:t>(a) </a:t>
            </a:r>
            <a:r>
              <a:rPr lang="zh-CN" altLang="en-US" dirty="0"/>
              <a:t>如果该结点保存的实例点比当前最近点距离目标点更近，则以该实例点为</a:t>
            </a:r>
            <a:r>
              <a:rPr lang="en-US" altLang="zh-CN" dirty="0"/>
              <a:t>"</a:t>
            </a:r>
            <a:r>
              <a:rPr lang="zh-CN" altLang="en-US" dirty="0"/>
              <a:t>当前最近点</a:t>
            </a:r>
            <a:r>
              <a:rPr lang="en-US" altLang="zh-CN" dirty="0"/>
              <a:t>" </a:t>
            </a:r>
            <a:r>
              <a:rPr lang="zh-CN" altLang="en-US" dirty="0"/>
              <a:t>。</a:t>
            </a:r>
          </a:p>
          <a:p>
            <a:pPr lvl="1"/>
            <a:r>
              <a:rPr lang="en-US" altLang="zh-CN" dirty="0"/>
              <a:t>(b) </a:t>
            </a:r>
            <a:r>
              <a:rPr lang="zh-CN" altLang="en-US" dirty="0"/>
              <a:t>当前最近点一定存在于该结点一个子结点对应的区域。检查该</a:t>
            </a:r>
            <a:r>
              <a:rPr lang="zh-CN" altLang="en-US" dirty="0">
                <a:solidFill>
                  <a:srgbClr val="C00000"/>
                </a:solidFill>
              </a:rPr>
              <a:t>子结点的父结点的另一子结点对应的区域</a:t>
            </a:r>
            <a:r>
              <a:rPr lang="zh-CN" altLang="en-US" dirty="0"/>
              <a:t>是否有更近的点。具体地，</a:t>
            </a:r>
            <a:r>
              <a:rPr lang="zh-CN" altLang="en-US" dirty="0">
                <a:solidFill>
                  <a:srgbClr val="0070C0"/>
                </a:solidFill>
              </a:rPr>
              <a:t>检查另一子结点对应的区域是否与以目标点为球心、以目标点与</a:t>
            </a:r>
            <a:r>
              <a:rPr lang="en-US" altLang="zh-CN" dirty="0">
                <a:solidFill>
                  <a:srgbClr val="0070C0"/>
                </a:solidFill>
              </a:rPr>
              <a:t>"</a:t>
            </a:r>
            <a:r>
              <a:rPr lang="zh-CN" altLang="en-US" dirty="0">
                <a:solidFill>
                  <a:srgbClr val="0070C0"/>
                </a:solidFill>
              </a:rPr>
              <a:t>当前最近点</a:t>
            </a:r>
            <a:r>
              <a:rPr lang="en-US" altLang="zh-CN" dirty="0">
                <a:solidFill>
                  <a:srgbClr val="0070C0"/>
                </a:solidFill>
              </a:rPr>
              <a:t>"</a:t>
            </a:r>
            <a:r>
              <a:rPr lang="zh-CN" altLang="en-US" dirty="0">
                <a:solidFill>
                  <a:srgbClr val="0070C0"/>
                </a:solidFill>
              </a:rPr>
              <a:t>间的距离为半径的超球体相交</a:t>
            </a:r>
            <a:r>
              <a:rPr lang="zh-CN" altLang="en-US" dirty="0"/>
              <a:t>。如果相交，可能在另一个子结点对应的区域内存在距目标点更近的点，移动到另一个子结点。接着，递归地进行最近邻搜索</a:t>
            </a:r>
            <a:r>
              <a:rPr lang="en-US" altLang="zh-CN" dirty="0"/>
              <a:t>;</a:t>
            </a:r>
            <a:r>
              <a:rPr lang="zh-CN" altLang="en-US" dirty="0"/>
              <a:t>如果不相交，向上回退。</a:t>
            </a:r>
          </a:p>
          <a:p>
            <a:r>
              <a:rPr lang="en-US" altLang="zh-CN" dirty="0"/>
              <a:t>(4) </a:t>
            </a:r>
            <a:r>
              <a:rPr lang="zh-CN" altLang="en-US" dirty="0"/>
              <a:t>当回退到根结点时，搜索结束。最后的</a:t>
            </a:r>
            <a:r>
              <a:rPr lang="en-US" altLang="zh-CN" dirty="0"/>
              <a:t>"</a:t>
            </a:r>
            <a:r>
              <a:rPr lang="zh-CN" altLang="en-US" dirty="0"/>
              <a:t>当前最近点</a:t>
            </a:r>
            <a:r>
              <a:rPr lang="en-US" altLang="zh-CN" dirty="0"/>
              <a:t>"</a:t>
            </a:r>
            <a:r>
              <a:rPr lang="zh-CN" altLang="en-US" dirty="0"/>
              <a:t>即为</a:t>
            </a:r>
            <a:r>
              <a:rPr lang="en-US" altLang="zh-CN" dirty="0"/>
              <a:t>(2)</a:t>
            </a:r>
            <a:r>
              <a:rPr lang="zh-CN" altLang="en-US" dirty="0"/>
              <a:t>的最近邻点。</a:t>
            </a:r>
          </a:p>
        </p:txBody>
      </p:sp>
    </p:spTree>
    <p:extLst>
      <p:ext uri="{BB962C8B-B14F-4D97-AF65-F5344CB8AC3E}">
        <p14:creationId xmlns:p14="http://schemas.microsoft.com/office/powerpoint/2010/main" val="40136359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E3C3F87A-35FE-4B6F-BA4A-91DE40C9FD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0463" y="731540"/>
            <a:ext cx="6922388" cy="612646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67C12C5D-64D8-4B5B-BE20-8870C456F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搜索</a:t>
            </a:r>
            <a:r>
              <a:rPr lang="en-US" altLang="zh-CN" dirty="0" err="1"/>
              <a:t>kd</a:t>
            </a:r>
            <a:r>
              <a:rPr lang="zh-CN" altLang="en-US" dirty="0"/>
              <a:t>树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C06C368-33DD-4377-890A-41EE52BEC7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5346" y="1478294"/>
            <a:ext cx="5685671" cy="4787743"/>
          </a:xfrm>
        </p:spPr>
        <p:txBody>
          <a:bodyPr/>
          <a:lstStyle/>
          <a:p>
            <a:r>
              <a:rPr lang="en-US" altLang="zh-CN" dirty="0"/>
              <a:t>&lt;A,B,D&gt;</a:t>
            </a:r>
          </a:p>
          <a:p>
            <a:r>
              <a:rPr lang="zh-CN" altLang="en-US" dirty="0"/>
              <a:t>最近点</a:t>
            </a:r>
            <a:r>
              <a:rPr lang="en-US" altLang="zh-CN" dirty="0"/>
              <a:t>D</a:t>
            </a:r>
          </a:p>
          <a:p>
            <a:r>
              <a:rPr lang="zh-CN" altLang="en-US" dirty="0"/>
              <a:t>返回父节点</a:t>
            </a:r>
            <a:r>
              <a:rPr lang="en-US" altLang="zh-CN" dirty="0"/>
              <a:t>B</a:t>
            </a:r>
            <a:r>
              <a:rPr lang="zh-CN" altLang="en-US" dirty="0"/>
              <a:t>，考虑</a:t>
            </a:r>
            <a:r>
              <a:rPr lang="en-US" altLang="zh-CN" dirty="0"/>
              <a:t>B</a:t>
            </a:r>
            <a:r>
              <a:rPr lang="zh-CN" altLang="en-US" dirty="0"/>
              <a:t>对应的另一子节点</a:t>
            </a:r>
            <a:r>
              <a:rPr lang="en-US" altLang="zh-CN" dirty="0"/>
              <a:t>F</a:t>
            </a:r>
            <a:r>
              <a:rPr lang="zh-CN" altLang="en-US" dirty="0"/>
              <a:t>。不相交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42945BEE-77B1-4073-B424-8C89C663A543}"/>
              </a:ext>
            </a:extLst>
          </p:cNvPr>
          <p:cNvSpPr/>
          <p:nvPr/>
        </p:nvSpPr>
        <p:spPr>
          <a:xfrm>
            <a:off x="3844545" y="263879"/>
            <a:ext cx="671119" cy="656168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/>
              <a:t>A</a:t>
            </a:r>
            <a:endParaRPr lang="zh-CN" altLang="en-US" sz="2400" b="1" dirty="0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0612DAF3-6551-43E7-8E86-0D382DED0CFC}"/>
              </a:ext>
            </a:extLst>
          </p:cNvPr>
          <p:cNvSpPr/>
          <p:nvPr/>
        </p:nvSpPr>
        <p:spPr>
          <a:xfrm>
            <a:off x="3030090" y="1182256"/>
            <a:ext cx="671119" cy="65616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/>
              <a:t>B</a:t>
            </a:r>
            <a:endParaRPr lang="zh-CN" altLang="en-US" sz="2400" b="1" dirty="0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57552801-744B-44B4-B30C-4A28D9C87E8E}"/>
              </a:ext>
            </a:extLst>
          </p:cNvPr>
          <p:cNvSpPr/>
          <p:nvPr/>
        </p:nvSpPr>
        <p:spPr>
          <a:xfrm>
            <a:off x="4601924" y="1133051"/>
            <a:ext cx="671119" cy="6561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/>
              <a:t>C</a:t>
            </a:r>
            <a:endParaRPr lang="zh-CN" altLang="en-US" sz="2400" b="1" dirty="0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6334AC68-9D6B-4C05-8A4E-E69F4931F309}"/>
              </a:ext>
            </a:extLst>
          </p:cNvPr>
          <p:cNvSpPr/>
          <p:nvPr/>
        </p:nvSpPr>
        <p:spPr>
          <a:xfrm>
            <a:off x="2534680" y="2157234"/>
            <a:ext cx="671119" cy="65616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/>
              <a:t>F</a:t>
            </a:r>
            <a:endParaRPr lang="zh-CN" altLang="en-US" sz="2400" b="1" dirty="0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A209FBC8-1446-4267-BB7D-D2125372EFEA}"/>
              </a:ext>
            </a:extLst>
          </p:cNvPr>
          <p:cNvSpPr/>
          <p:nvPr/>
        </p:nvSpPr>
        <p:spPr>
          <a:xfrm>
            <a:off x="3416704" y="2173121"/>
            <a:ext cx="671119" cy="6561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/>
              <a:t>D</a:t>
            </a:r>
            <a:endParaRPr lang="zh-CN" altLang="en-US" sz="2400" b="1" dirty="0"/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A9176C49-F464-4012-BA19-6043ACC81AE3}"/>
              </a:ext>
            </a:extLst>
          </p:cNvPr>
          <p:cNvSpPr/>
          <p:nvPr/>
        </p:nvSpPr>
        <p:spPr>
          <a:xfrm>
            <a:off x="4218457" y="2173121"/>
            <a:ext cx="671119" cy="6561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/>
              <a:t>G</a:t>
            </a:r>
            <a:endParaRPr lang="zh-CN" altLang="en-US" sz="2400" b="1" dirty="0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4C5A9993-F20C-4E86-8C84-AA29264E97B8}"/>
              </a:ext>
            </a:extLst>
          </p:cNvPr>
          <p:cNvSpPr/>
          <p:nvPr/>
        </p:nvSpPr>
        <p:spPr>
          <a:xfrm>
            <a:off x="5058560" y="2173121"/>
            <a:ext cx="671119" cy="6561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/>
              <a:t>E</a:t>
            </a:r>
            <a:endParaRPr lang="zh-CN" altLang="en-US" sz="2400" b="1" dirty="0"/>
          </a:p>
        </p:txBody>
      </p: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0D001F26-99B2-441A-8E74-EFE1511ED185}"/>
              </a:ext>
            </a:extLst>
          </p:cNvPr>
          <p:cNvCxnSpPr>
            <a:cxnSpLocks/>
            <a:stCxn id="5" idx="3"/>
            <a:endCxn id="6" idx="7"/>
          </p:cNvCxnSpPr>
          <p:nvPr/>
        </p:nvCxnSpPr>
        <p:spPr>
          <a:xfrm flipH="1">
            <a:off x="3602926" y="823953"/>
            <a:ext cx="339902" cy="4543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3AA96910-55B8-4F95-953E-A2C69FA3F661}"/>
              </a:ext>
            </a:extLst>
          </p:cNvPr>
          <p:cNvCxnSpPr>
            <a:stCxn id="5" idx="5"/>
            <a:endCxn id="7" idx="1"/>
          </p:cNvCxnSpPr>
          <p:nvPr/>
        </p:nvCxnSpPr>
        <p:spPr>
          <a:xfrm>
            <a:off x="4417381" y="823953"/>
            <a:ext cx="282826" cy="4051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CA360718-DB3B-450A-807F-09F4038E665A}"/>
              </a:ext>
            </a:extLst>
          </p:cNvPr>
          <p:cNvCxnSpPr>
            <a:cxnSpLocks/>
            <a:stCxn id="6" idx="3"/>
            <a:endCxn id="8" idx="0"/>
          </p:cNvCxnSpPr>
          <p:nvPr/>
        </p:nvCxnSpPr>
        <p:spPr>
          <a:xfrm flipH="1">
            <a:off x="2870240" y="1742330"/>
            <a:ext cx="258133" cy="4149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348B98FB-1E80-4581-85EF-3018215D68DF}"/>
              </a:ext>
            </a:extLst>
          </p:cNvPr>
          <p:cNvCxnSpPr>
            <a:cxnSpLocks/>
            <a:stCxn id="6" idx="5"/>
            <a:endCxn id="9" idx="0"/>
          </p:cNvCxnSpPr>
          <p:nvPr/>
        </p:nvCxnSpPr>
        <p:spPr>
          <a:xfrm>
            <a:off x="3602926" y="1742330"/>
            <a:ext cx="149338" cy="4307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2279F56F-33DC-49BB-8682-F0EAB2024939}"/>
              </a:ext>
            </a:extLst>
          </p:cNvPr>
          <p:cNvCxnSpPr>
            <a:stCxn id="7" idx="3"/>
            <a:endCxn id="10" idx="0"/>
          </p:cNvCxnSpPr>
          <p:nvPr/>
        </p:nvCxnSpPr>
        <p:spPr>
          <a:xfrm flipH="1">
            <a:off x="4554017" y="1693125"/>
            <a:ext cx="146190" cy="4799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ACC38CFA-C9ED-46E0-BBC7-C9058F3C2ABB}"/>
              </a:ext>
            </a:extLst>
          </p:cNvPr>
          <p:cNvCxnSpPr>
            <a:stCxn id="7" idx="5"/>
            <a:endCxn id="11" idx="0"/>
          </p:cNvCxnSpPr>
          <p:nvPr/>
        </p:nvCxnSpPr>
        <p:spPr>
          <a:xfrm>
            <a:off x="5174760" y="1693125"/>
            <a:ext cx="219360" cy="4799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53808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E3C3F87A-35FE-4B6F-BA4A-91DE40C9FD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0463" y="731540"/>
            <a:ext cx="6922388" cy="612646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67C12C5D-64D8-4B5B-BE20-8870C456F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搜索</a:t>
            </a:r>
            <a:r>
              <a:rPr lang="en-US" altLang="zh-CN" dirty="0" err="1"/>
              <a:t>kd</a:t>
            </a:r>
            <a:r>
              <a:rPr lang="zh-CN" altLang="en-US" dirty="0"/>
              <a:t>树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C06C368-33DD-4377-890A-41EE52BEC7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5346" y="1478294"/>
            <a:ext cx="5685671" cy="5226975"/>
          </a:xfrm>
        </p:spPr>
        <p:txBody>
          <a:bodyPr>
            <a:normAutofit/>
          </a:bodyPr>
          <a:lstStyle/>
          <a:p>
            <a:r>
              <a:rPr lang="en-US" altLang="zh-CN" dirty="0"/>
              <a:t>&lt;A,B,D&gt;</a:t>
            </a:r>
          </a:p>
          <a:p>
            <a:r>
              <a:rPr lang="zh-CN" altLang="en-US" dirty="0"/>
              <a:t>最近点</a:t>
            </a:r>
            <a:r>
              <a:rPr lang="en-US" altLang="zh-CN" dirty="0"/>
              <a:t>D</a:t>
            </a:r>
          </a:p>
          <a:p>
            <a:r>
              <a:rPr lang="zh-CN" altLang="en-US" dirty="0"/>
              <a:t>返回父节点</a:t>
            </a:r>
            <a:r>
              <a:rPr lang="en-US" altLang="zh-CN" dirty="0"/>
              <a:t>B</a:t>
            </a:r>
            <a:r>
              <a:rPr lang="zh-CN" altLang="en-US" dirty="0"/>
              <a:t>，考虑</a:t>
            </a:r>
            <a:r>
              <a:rPr lang="en-US" altLang="zh-CN" dirty="0"/>
              <a:t>B</a:t>
            </a:r>
            <a:r>
              <a:rPr lang="zh-CN" altLang="en-US" dirty="0"/>
              <a:t>对应的另一子节点</a:t>
            </a:r>
            <a:r>
              <a:rPr lang="en-US" altLang="zh-CN" dirty="0"/>
              <a:t>F</a:t>
            </a:r>
            <a:r>
              <a:rPr lang="zh-CN" altLang="en-US" dirty="0"/>
              <a:t>。不相交</a:t>
            </a:r>
            <a:endParaRPr lang="en-US" altLang="zh-CN" dirty="0"/>
          </a:p>
          <a:p>
            <a:r>
              <a:rPr lang="zh-CN" altLang="en-US" dirty="0"/>
              <a:t>返回</a:t>
            </a:r>
            <a:r>
              <a:rPr lang="en-US" altLang="zh-CN" dirty="0"/>
              <a:t>A</a:t>
            </a:r>
            <a:r>
              <a:rPr lang="zh-CN" altLang="en-US" dirty="0"/>
              <a:t>，考虑</a:t>
            </a:r>
            <a:r>
              <a:rPr lang="en-US" altLang="zh-CN" dirty="0"/>
              <a:t>A</a:t>
            </a:r>
            <a:r>
              <a:rPr lang="zh-CN" altLang="en-US" dirty="0"/>
              <a:t>另一区域</a:t>
            </a:r>
            <a:r>
              <a:rPr lang="en-US" altLang="zh-CN" dirty="0"/>
              <a:t>C</a:t>
            </a:r>
            <a:r>
              <a:rPr lang="zh-CN" altLang="en-US" dirty="0"/>
              <a:t>，</a:t>
            </a:r>
            <a:r>
              <a:rPr lang="en-US" altLang="zh-CN" dirty="0"/>
              <a:t>C</a:t>
            </a:r>
            <a:r>
              <a:rPr lang="zh-CN" altLang="en-US" dirty="0"/>
              <a:t>的区域与</a:t>
            </a:r>
            <a:r>
              <a:rPr lang="en-US" altLang="zh-CN" dirty="0"/>
              <a:t>D</a:t>
            </a:r>
            <a:r>
              <a:rPr lang="zh-CN" altLang="en-US" dirty="0"/>
              <a:t>相交，存在</a:t>
            </a:r>
            <a:r>
              <a:rPr lang="en-US" altLang="zh-CN" dirty="0"/>
              <a:t>E</a:t>
            </a:r>
            <a:r>
              <a:rPr lang="zh-CN" altLang="en-US" dirty="0"/>
              <a:t>点最近</a:t>
            </a:r>
            <a:endParaRPr lang="en-US" altLang="zh-CN" dirty="0"/>
          </a:p>
          <a:p>
            <a:r>
              <a:rPr lang="zh-CN" altLang="en-US" dirty="0"/>
              <a:t>更新最近点</a:t>
            </a:r>
            <a:r>
              <a:rPr lang="en-US" altLang="zh-CN" dirty="0"/>
              <a:t>E</a:t>
            </a:r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42945BEE-77B1-4073-B424-8C89C663A543}"/>
              </a:ext>
            </a:extLst>
          </p:cNvPr>
          <p:cNvSpPr/>
          <p:nvPr/>
        </p:nvSpPr>
        <p:spPr>
          <a:xfrm>
            <a:off x="3844545" y="263879"/>
            <a:ext cx="671119" cy="65616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/>
              <a:t>A</a:t>
            </a:r>
            <a:endParaRPr lang="zh-CN" altLang="en-US" sz="2400" b="1" dirty="0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0612DAF3-6551-43E7-8E86-0D382DED0CFC}"/>
              </a:ext>
            </a:extLst>
          </p:cNvPr>
          <p:cNvSpPr/>
          <p:nvPr/>
        </p:nvSpPr>
        <p:spPr>
          <a:xfrm>
            <a:off x="3030090" y="1182256"/>
            <a:ext cx="671119" cy="6561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/>
              <a:t>B</a:t>
            </a:r>
            <a:endParaRPr lang="zh-CN" altLang="en-US" sz="2400" b="1" dirty="0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57552801-744B-44B4-B30C-4A28D9C87E8E}"/>
              </a:ext>
            </a:extLst>
          </p:cNvPr>
          <p:cNvSpPr/>
          <p:nvPr/>
        </p:nvSpPr>
        <p:spPr>
          <a:xfrm>
            <a:off x="4601924" y="1133051"/>
            <a:ext cx="671119" cy="65616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/>
              <a:t>C</a:t>
            </a:r>
            <a:endParaRPr lang="zh-CN" altLang="en-US" sz="2400" b="1" dirty="0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6334AC68-9D6B-4C05-8A4E-E69F4931F309}"/>
              </a:ext>
            </a:extLst>
          </p:cNvPr>
          <p:cNvSpPr/>
          <p:nvPr/>
        </p:nvSpPr>
        <p:spPr>
          <a:xfrm>
            <a:off x="2534680" y="2157234"/>
            <a:ext cx="671119" cy="6561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/>
              <a:t>F</a:t>
            </a:r>
            <a:endParaRPr lang="zh-CN" altLang="en-US" sz="2400" b="1" dirty="0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A209FBC8-1446-4267-BB7D-D2125372EFEA}"/>
              </a:ext>
            </a:extLst>
          </p:cNvPr>
          <p:cNvSpPr/>
          <p:nvPr/>
        </p:nvSpPr>
        <p:spPr>
          <a:xfrm>
            <a:off x="3416704" y="2173121"/>
            <a:ext cx="671119" cy="6561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/>
              <a:t>D</a:t>
            </a:r>
            <a:endParaRPr lang="zh-CN" altLang="en-US" sz="2400" b="1" dirty="0"/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A9176C49-F464-4012-BA19-6043ACC81AE3}"/>
              </a:ext>
            </a:extLst>
          </p:cNvPr>
          <p:cNvSpPr/>
          <p:nvPr/>
        </p:nvSpPr>
        <p:spPr>
          <a:xfrm>
            <a:off x="4218457" y="2173121"/>
            <a:ext cx="671119" cy="6561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/>
              <a:t>G</a:t>
            </a:r>
            <a:endParaRPr lang="zh-CN" altLang="en-US" sz="2400" b="1" dirty="0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4C5A9993-F20C-4E86-8C84-AA29264E97B8}"/>
              </a:ext>
            </a:extLst>
          </p:cNvPr>
          <p:cNvSpPr/>
          <p:nvPr/>
        </p:nvSpPr>
        <p:spPr>
          <a:xfrm>
            <a:off x="5058560" y="2173121"/>
            <a:ext cx="671119" cy="65616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/>
              <a:t>E</a:t>
            </a:r>
            <a:endParaRPr lang="zh-CN" altLang="en-US" sz="2400" b="1" dirty="0"/>
          </a:p>
        </p:txBody>
      </p: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0D001F26-99B2-441A-8E74-EFE1511ED185}"/>
              </a:ext>
            </a:extLst>
          </p:cNvPr>
          <p:cNvCxnSpPr>
            <a:cxnSpLocks/>
            <a:stCxn id="5" idx="3"/>
            <a:endCxn id="6" idx="7"/>
          </p:cNvCxnSpPr>
          <p:nvPr/>
        </p:nvCxnSpPr>
        <p:spPr>
          <a:xfrm flipH="1">
            <a:off x="3602926" y="823953"/>
            <a:ext cx="339902" cy="4543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3AA96910-55B8-4F95-953E-A2C69FA3F661}"/>
              </a:ext>
            </a:extLst>
          </p:cNvPr>
          <p:cNvCxnSpPr>
            <a:stCxn id="5" idx="5"/>
            <a:endCxn id="7" idx="1"/>
          </p:cNvCxnSpPr>
          <p:nvPr/>
        </p:nvCxnSpPr>
        <p:spPr>
          <a:xfrm>
            <a:off x="4417381" y="823953"/>
            <a:ext cx="282826" cy="4051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CA360718-DB3B-450A-807F-09F4038E665A}"/>
              </a:ext>
            </a:extLst>
          </p:cNvPr>
          <p:cNvCxnSpPr>
            <a:cxnSpLocks/>
            <a:stCxn id="6" idx="3"/>
            <a:endCxn id="8" idx="0"/>
          </p:cNvCxnSpPr>
          <p:nvPr/>
        </p:nvCxnSpPr>
        <p:spPr>
          <a:xfrm flipH="1">
            <a:off x="2870240" y="1742330"/>
            <a:ext cx="258133" cy="4149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348B98FB-1E80-4581-85EF-3018215D68DF}"/>
              </a:ext>
            </a:extLst>
          </p:cNvPr>
          <p:cNvCxnSpPr>
            <a:cxnSpLocks/>
            <a:stCxn id="6" idx="5"/>
            <a:endCxn id="9" idx="0"/>
          </p:cNvCxnSpPr>
          <p:nvPr/>
        </p:nvCxnSpPr>
        <p:spPr>
          <a:xfrm>
            <a:off x="3602926" y="1742330"/>
            <a:ext cx="149338" cy="4307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2279F56F-33DC-49BB-8682-F0EAB2024939}"/>
              </a:ext>
            </a:extLst>
          </p:cNvPr>
          <p:cNvCxnSpPr>
            <a:stCxn id="7" idx="3"/>
            <a:endCxn id="10" idx="0"/>
          </p:cNvCxnSpPr>
          <p:nvPr/>
        </p:nvCxnSpPr>
        <p:spPr>
          <a:xfrm flipH="1">
            <a:off x="4554017" y="1693125"/>
            <a:ext cx="146190" cy="4799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ACC38CFA-C9ED-46E0-BBC7-C9058F3C2ABB}"/>
              </a:ext>
            </a:extLst>
          </p:cNvPr>
          <p:cNvCxnSpPr>
            <a:stCxn id="7" idx="5"/>
            <a:endCxn id="11" idx="0"/>
          </p:cNvCxnSpPr>
          <p:nvPr/>
        </p:nvCxnSpPr>
        <p:spPr>
          <a:xfrm>
            <a:off x="5174760" y="1693125"/>
            <a:ext cx="219360" cy="4799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31394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C2F402-298B-4ADC-A8F6-1A2FB1281C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练习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3FE37E7-B72C-4A71-8A55-40D97D60D6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基于刚才构造的</a:t>
            </a:r>
            <a:r>
              <a:rPr lang="en-US" altLang="zh-CN" dirty="0" err="1"/>
              <a:t>kd</a:t>
            </a:r>
            <a:r>
              <a:rPr lang="zh-CN" altLang="en-US" dirty="0"/>
              <a:t>树，求</a:t>
            </a:r>
            <a:r>
              <a:rPr lang="en-US" altLang="zh-CN" dirty="0"/>
              <a:t>(2.1, 3.1)</a:t>
            </a:r>
            <a:r>
              <a:rPr lang="zh-CN" altLang="en-US" dirty="0"/>
              <a:t>和</a:t>
            </a:r>
            <a:r>
              <a:rPr lang="en-US" altLang="zh-CN" dirty="0">
                <a:cs typeface="Times New Roman" panose="02020603050405020304" pitchFamily="18" charset="0"/>
              </a:rPr>
              <a:t>(3</a:t>
            </a:r>
            <a:r>
              <a:rPr lang="zh-CN" altLang="en-US" dirty="0">
                <a:cs typeface="Times New Roman" panose="02020603050405020304" pitchFamily="18" charset="0"/>
              </a:rPr>
              <a:t>，</a:t>
            </a:r>
            <a:r>
              <a:rPr lang="en-US" altLang="zh-CN" dirty="0">
                <a:cs typeface="Times New Roman" panose="02020603050405020304" pitchFamily="18" charset="0"/>
              </a:rPr>
              <a:t>4.5)</a:t>
            </a:r>
            <a:r>
              <a:rPr lang="zh-CN" altLang="en-US" dirty="0">
                <a:cs typeface="Times New Roman" panose="02020603050405020304" pitchFamily="18" charset="0"/>
              </a:rPr>
              <a:t>的最近邻</a:t>
            </a:r>
            <a:endParaRPr lang="en-US" altLang="zh-CN" dirty="0"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D9A6FCE-5B41-4901-87BC-386BC8526F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2087" y="2130188"/>
            <a:ext cx="4619048" cy="429523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72793A2-41C6-4609-BAD7-4CD6497C23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4097" y="2314746"/>
            <a:ext cx="2967059" cy="1814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683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822D0B3-BB67-4808-830B-09B850FBF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kd</a:t>
            </a:r>
            <a:r>
              <a:rPr lang="en-US" altLang="zh-CN" dirty="0"/>
              <a:t> </a:t>
            </a:r>
            <a:r>
              <a:rPr lang="zh-CN" altLang="en-US" dirty="0"/>
              <a:t>树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BD55004-E14D-42B9-8D57-E836B82554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solidFill>
                  <a:srgbClr val="0085B4"/>
                </a:solidFill>
              </a:rPr>
              <a:t>例</a:t>
            </a:r>
            <a:r>
              <a:rPr lang="zh-CN" altLang="en-US" dirty="0"/>
              <a:t> 给定一个二维空间数据集：</a:t>
            </a:r>
            <a:r>
              <a:rPr lang="en-US" altLang="zh-CN" dirty="0"/>
              <a:t>T={(2,3),(5,4),(9,6),(4,7),(8,1),(7,2)}, </a:t>
            </a:r>
            <a:r>
              <a:rPr lang="zh-CN" altLang="en-US" dirty="0"/>
              <a:t>构造一个平衡</a:t>
            </a:r>
            <a:r>
              <a:rPr lang="en-US" altLang="zh-CN" dirty="0" err="1"/>
              <a:t>kd</a:t>
            </a:r>
            <a:r>
              <a:rPr lang="zh-CN" altLang="en-US" dirty="0"/>
              <a:t>树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(2.1, 3.1)</a:t>
            </a:r>
          </a:p>
          <a:p>
            <a:r>
              <a:rPr lang="en-US" altLang="zh-CN" dirty="0"/>
              <a:t>&lt;(7,2),(5,4),(2,3)&gt;</a:t>
            </a:r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927F999-DFCA-49A1-8521-F910CD85F8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7606" y="2079854"/>
            <a:ext cx="4619048" cy="4295238"/>
          </a:xfrm>
          <a:prstGeom prst="rect">
            <a:avLst/>
          </a:prstGeom>
        </p:spPr>
      </p:pic>
      <p:sp>
        <p:nvSpPr>
          <p:cNvPr id="5" name="椭圆 4">
            <a:extLst>
              <a:ext uri="{FF2B5EF4-FFF2-40B4-BE49-F238E27FC236}">
                <a16:creationId xmlns:a16="http://schemas.microsoft.com/office/drawing/2014/main" id="{E0D76CA6-3BCE-4D5E-AB8C-9B9084472B6B}"/>
              </a:ext>
            </a:extLst>
          </p:cNvPr>
          <p:cNvSpPr/>
          <p:nvPr/>
        </p:nvSpPr>
        <p:spPr>
          <a:xfrm>
            <a:off x="8897629" y="4938805"/>
            <a:ext cx="89452" cy="8945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ED4FA41-5164-4242-9C0C-FA3621AADD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9616" y="2264412"/>
            <a:ext cx="2967059" cy="1814526"/>
          </a:xfrm>
          <a:prstGeom prst="rect">
            <a:avLst/>
          </a:prstGeom>
        </p:spPr>
      </p:pic>
      <p:sp>
        <p:nvSpPr>
          <p:cNvPr id="7" name="椭圆 6">
            <a:extLst>
              <a:ext uri="{FF2B5EF4-FFF2-40B4-BE49-F238E27FC236}">
                <a16:creationId xmlns:a16="http://schemas.microsoft.com/office/drawing/2014/main" id="{B0BDFA65-6633-4D9E-A0A2-3EA62FABEC55}"/>
              </a:ext>
            </a:extLst>
          </p:cNvPr>
          <p:cNvSpPr/>
          <p:nvPr/>
        </p:nvSpPr>
        <p:spPr>
          <a:xfrm>
            <a:off x="8688401" y="4730897"/>
            <a:ext cx="485567" cy="482928"/>
          </a:xfrm>
          <a:prstGeom prst="ellipse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9029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F891DC-F96C-4CA7-AB54-B59BDC699E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kd</a:t>
            </a:r>
            <a:r>
              <a:rPr lang="en-US" altLang="zh-CN" dirty="0"/>
              <a:t> </a:t>
            </a:r>
            <a:r>
              <a:rPr lang="zh-CN" altLang="en-US" dirty="0"/>
              <a:t>树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3A2C764-5926-4102-8C0D-50A73384DC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CN" dirty="0"/>
          </a:p>
          <a:p>
            <a:r>
              <a:rPr lang="en-US" altLang="zh-CN" dirty="0"/>
              <a:t>&lt;(7,2), (5,4),(4,7)&gt;</a:t>
            </a:r>
          </a:p>
          <a:p>
            <a:r>
              <a:rPr lang="en-US" altLang="zh-CN" dirty="0"/>
              <a:t>&lt;(7,2), (2,3)&gt;</a:t>
            </a:r>
          </a:p>
          <a:p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608D097-62A8-44A8-9194-A0ABA7823B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5865" y="2041914"/>
            <a:ext cx="4658834" cy="4604173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4F0515CE-D6F0-416E-AE60-16E24759C96D}"/>
              </a:ext>
            </a:extLst>
          </p:cNvPr>
          <p:cNvSpPr txBox="1"/>
          <p:nvPr/>
        </p:nvSpPr>
        <p:spPr>
          <a:xfrm>
            <a:off x="533617" y="1338578"/>
            <a:ext cx="42145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查找</a:t>
            </a:r>
            <a:r>
              <a:rPr lang="zh-CN" altLang="en-US" sz="2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（</a:t>
            </a:r>
            <a:r>
              <a:rPr lang="en-US" altLang="zh-CN" sz="2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3</a:t>
            </a:r>
            <a:r>
              <a:rPr lang="zh-CN" altLang="en-US" sz="2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</a:t>
            </a:r>
            <a:r>
              <a:rPr lang="en-US" altLang="zh-CN" sz="2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4.5</a:t>
            </a:r>
            <a:r>
              <a:rPr lang="zh-CN" altLang="en-US" sz="2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）</a:t>
            </a:r>
            <a:r>
              <a: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最近邻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125D540C-8AB5-46CA-A416-5F08982949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3053" y="2247351"/>
            <a:ext cx="2967059" cy="1814526"/>
          </a:xfrm>
          <a:prstGeom prst="rect">
            <a:avLst/>
          </a:prstGeom>
        </p:spPr>
      </p:pic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207A9B87-74ED-4AAC-9FDE-AE6F9AF6A5A1}"/>
              </a:ext>
            </a:extLst>
          </p:cNvPr>
          <p:cNvCxnSpPr/>
          <p:nvPr/>
        </p:nvCxnSpPr>
        <p:spPr>
          <a:xfrm>
            <a:off x="5989739" y="2149679"/>
            <a:ext cx="0" cy="2558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DEBCE974-C5E6-4FE7-92AB-D30A84C1622C}"/>
              </a:ext>
            </a:extLst>
          </p:cNvPr>
          <p:cNvCxnSpPr>
            <a:cxnSpLocks/>
          </p:cNvCxnSpPr>
          <p:nvPr/>
        </p:nvCxnSpPr>
        <p:spPr>
          <a:xfrm>
            <a:off x="5135460" y="4708321"/>
            <a:ext cx="0" cy="172603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5787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499752" y="1304290"/>
            <a:ext cx="11066239" cy="4303922"/>
            <a:chOff x="472456" y="2189880"/>
            <a:chExt cx="11066239" cy="4303922"/>
          </a:xfrm>
        </p:grpSpPr>
        <p:pic>
          <p:nvPicPr>
            <p:cNvPr id="22" name="图片 21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082" b="22281"/>
            <a:stretch/>
          </p:blipFill>
          <p:spPr>
            <a:xfrm>
              <a:off x="472456" y="2195940"/>
              <a:ext cx="11066239" cy="4285742"/>
            </a:xfrm>
            <a:prstGeom prst="rect">
              <a:avLst/>
            </a:prstGeom>
          </p:spPr>
        </p:pic>
        <p:sp>
          <p:nvSpPr>
            <p:cNvPr id="23" name="矩形 22"/>
            <p:cNvSpPr/>
            <p:nvPr/>
          </p:nvSpPr>
          <p:spPr>
            <a:xfrm>
              <a:off x="703563" y="2189880"/>
              <a:ext cx="130687" cy="42760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496398" y="2205591"/>
              <a:ext cx="11018354" cy="4288211"/>
            </a:xfrm>
            <a:prstGeom prst="rect">
              <a:avLst/>
            </a:prstGeom>
            <a:solidFill>
              <a:srgbClr val="FDF5F8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2" name="矩形 11"/>
          <p:cNvSpPr/>
          <p:nvPr/>
        </p:nvSpPr>
        <p:spPr>
          <a:xfrm>
            <a:off x="6897370" y="798195"/>
            <a:ext cx="3554095" cy="5261610"/>
          </a:xfrm>
          <a:prstGeom prst="rect">
            <a:avLst/>
          </a:prstGeom>
          <a:solidFill>
            <a:srgbClr val="F3C5DA"/>
          </a:solidFill>
          <a:ln>
            <a:noFill/>
          </a:ln>
          <a:effectLst>
            <a:outerShdw blurRad="50800" dist="762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3580728-41D3-487F-A00F-C3329742CFF0}"/>
              </a:ext>
            </a:extLst>
          </p:cNvPr>
          <p:cNvSpPr txBox="1"/>
          <p:nvPr/>
        </p:nvSpPr>
        <p:spPr>
          <a:xfrm>
            <a:off x="7550785" y="1304290"/>
            <a:ext cx="224726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B089795-8B9E-48C0-9E0A-A9F312FAF265}"/>
              </a:ext>
            </a:extLst>
          </p:cNvPr>
          <p:cNvSpPr txBox="1"/>
          <p:nvPr/>
        </p:nvSpPr>
        <p:spPr>
          <a:xfrm>
            <a:off x="7550785" y="3157198"/>
            <a:ext cx="21353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聚类方法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  <p:bldP spid="10" grpId="0"/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-14605"/>
            <a:ext cx="3234055" cy="6887845"/>
          </a:xfrm>
          <a:prstGeom prst="rect">
            <a:avLst/>
          </a:prstGeom>
          <a:solidFill>
            <a:srgbClr val="F3C5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485" y="424600"/>
            <a:ext cx="3380740" cy="6010069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705485" y="413733"/>
            <a:ext cx="3380740" cy="6057293"/>
          </a:xfrm>
          <a:prstGeom prst="rect">
            <a:avLst/>
          </a:prstGeom>
          <a:solidFill>
            <a:srgbClr val="F3C5DA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924" name="文本框 5"/>
          <p:cNvSpPr txBox="1"/>
          <p:nvPr/>
        </p:nvSpPr>
        <p:spPr>
          <a:xfrm>
            <a:off x="1225550" y="1027430"/>
            <a:ext cx="2742565" cy="64516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algn="r"/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</a:p>
        </p:txBody>
      </p:sp>
      <p:sp>
        <p:nvSpPr>
          <p:cNvPr id="47" name="矩形 46"/>
          <p:cNvSpPr/>
          <p:nvPr/>
        </p:nvSpPr>
        <p:spPr>
          <a:xfrm>
            <a:off x="3191510" y="2015173"/>
            <a:ext cx="476250" cy="476250"/>
          </a:xfrm>
          <a:prstGeom prst="rect">
            <a:avLst/>
          </a:prstGeom>
          <a:noFill/>
          <a:ln>
            <a:solidFill>
              <a:schemeClr val="bg1">
                <a:alpha val="74902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3380423" y="1853248"/>
            <a:ext cx="476250" cy="47625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131759" y="1672590"/>
            <a:ext cx="683260" cy="683260"/>
          </a:xfrm>
          <a:prstGeom prst="rect">
            <a:avLst/>
          </a:prstGeom>
          <a:noFill/>
          <a:ln w="15875">
            <a:solidFill>
              <a:srgbClr val="EFAF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solidFill>
                  <a:srgbClr val="EFAF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6001708" y="1774424"/>
            <a:ext cx="53016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K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近邻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.</a:t>
            </a:r>
            <a:endParaRPr lang="zh-CN" altLang="en-US" sz="12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5131759" y="2904490"/>
            <a:ext cx="683260" cy="683260"/>
          </a:xfrm>
          <a:prstGeom prst="rect">
            <a:avLst/>
          </a:prstGeom>
          <a:noFill/>
          <a:ln w="15875">
            <a:solidFill>
              <a:srgbClr val="EFAF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solidFill>
                  <a:srgbClr val="EFAF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6001707" y="3042220"/>
            <a:ext cx="53016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聚类方法</a:t>
            </a:r>
            <a:endParaRPr lang="zh-CN" altLang="en-US" sz="12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89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89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89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89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 tmFilter="0,0; .5, 1; 1, 1"/>
                                        <p:tgtEl>
                                          <p:spTgt spid="389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35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850"/>
                            </p:stCondLst>
                            <p:childTnLst>
                              <p:par>
                                <p:cTn id="23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350"/>
                            </p:stCondLst>
                            <p:childTnLst>
                              <p:par>
                                <p:cTn id="2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85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350"/>
                            </p:stCondLst>
                            <p:childTnLst>
                              <p:par>
                                <p:cTn id="3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85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8924" grpId="0"/>
      <p:bldP spid="47" grpId="0" bldLvl="0" animBg="1"/>
      <p:bldP spid="46" grpId="0" bldLvl="0" animBg="1"/>
      <p:bldP spid="11" grpId="0" bldLvl="0" animBg="1"/>
      <p:bldP spid="16" grpId="0"/>
      <p:bldP spid="20" grpId="0" bldLvl="0" animBg="1"/>
      <p:bldP spid="2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C393B2B-2141-4B8E-BBC1-41392B171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聚类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C28C6EC-4834-4F10-8F12-D6CB5F37CF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FF0000"/>
                </a:solidFill>
              </a:rPr>
              <a:t>聚类</a:t>
            </a:r>
            <a:r>
              <a:rPr lang="zh-CN" altLang="en-US" dirty="0"/>
              <a:t>（</a:t>
            </a:r>
            <a:r>
              <a:rPr lang="en-US" altLang="zh-CN" dirty="0"/>
              <a:t>Clustering) </a:t>
            </a:r>
            <a:r>
              <a:rPr lang="zh-CN" altLang="en-US" dirty="0"/>
              <a:t>：对大量</a:t>
            </a:r>
            <a:r>
              <a:rPr lang="zh-CN" altLang="en-US" dirty="0">
                <a:solidFill>
                  <a:srgbClr val="FF0000"/>
                </a:solidFill>
              </a:rPr>
              <a:t>未标注的数据集</a:t>
            </a:r>
            <a:r>
              <a:rPr lang="zh-CN" altLang="en-US" dirty="0"/>
              <a:t>，按数据的内在相似性将数据集进行划分，形成多个簇（</a:t>
            </a:r>
            <a:r>
              <a:rPr lang="en-US" altLang="zh-CN" dirty="0"/>
              <a:t>cluster)</a:t>
            </a:r>
            <a:r>
              <a:rPr lang="zh-CN" altLang="en-US" dirty="0"/>
              <a:t>，使得</a:t>
            </a:r>
            <a:r>
              <a:rPr lang="zh-CN" altLang="en-US" dirty="0">
                <a:solidFill>
                  <a:srgbClr val="FF0000"/>
                </a:solidFill>
              </a:rPr>
              <a:t>内部数据相似度尽可能大</a:t>
            </a:r>
            <a:r>
              <a:rPr lang="zh-CN" altLang="en-US" dirty="0"/>
              <a:t>而</a:t>
            </a:r>
            <a:r>
              <a:rPr lang="zh-CN" altLang="en-US" dirty="0">
                <a:solidFill>
                  <a:srgbClr val="FF0000"/>
                </a:solidFill>
              </a:rPr>
              <a:t>类别间的数据相似度尽可能小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52E464A-06DF-410C-AC07-1FB0008413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362" y="3429000"/>
            <a:ext cx="6103072" cy="2987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1903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20FBD13-A59F-4506-A483-DB3E5C14A6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聚类相关概念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38A9065-EF92-408B-BC23-F620B29E76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C00000"/>
                </a:solidFill>
              </a:rPr>
              <a:t>相似度</a:t>
            </a:r>
            <a:r>
              <a:rPr lang="en-US" altLang="zh-CN" dirty="0">
                <a:solidFill>
                  <a:srgbClr val="C00000"/>
                </a:solidFill>
              </a:rPr>
              <a:t>/</a:t>
            </a:r>
            <a:r>
              <a:rPr lang="zh-CN" altLang="en-US" dirty="0">
                <a:solidFill>
                  <a:srgbClr val="C00000"/>
                </a:solidFill>
              </a:rPr>
              <a:t>距离</a:t>
            </a:r>
            <a:endParaRPr lang="en-US" altLang="zh-CN" dirty="0">
              <a:solidFill>
                <a:srgbClr val="C00000"/>
              </a:solidFill>
            </a:endParaRPr>
          </a:p>
          <a:p>
            <a:pPr lvl="1"/>
            <a:r>
              <a:rPr lang="zh-CN" altLang="en-US" dirty="0"/>
              <a:t>闵可夫斯基距离</a:t>
            </a:r>
            <a:endParaRPr lang="en-US" altLang="zh-CN" dirty="0"/>
          </a:p>
          <a:p>
            <a:pPr lvl="1"/>
            <a:r>
              <a:rPr lang="zh-CN" altLang="en-US" dirty="0"/>
              <a:t>马哈拉诺比斯距离</a:t>
            </a:r>
            <a:endParaRPr lang="en-US" altLang="zh-CN" dirty="0"/>
          </a:p>
          <a:p>
            <a:pPr lvl="1"/>
            <a:r>
              <a:rPr lang="zh-CN" altLang="en-US" dirty="0"/>
              <a:t>相关系数</a:t>
            </a:r>
            <a:endParaRPr lang="en-US" altLang="zh-CN" dirty="0"/>
          </a:p>
          <a:p>
            <a:pPr lvl="1"/>
            <a:r>
              <a:rPr lang="zh-CN" altLang="en-US" dirty="0"/>
              <a:t>夹角余弦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E691F6DA-DE67-4909-ADA5-286071ECF8B1}"/>
                  </a:ext>
                </a:extLst>
              </p:cNvPr>
              <p:cNvSpPr/>
              <p:nvPr/>
            </p:nvSpPr>
            <p:spPr>
              <a:xfrm>
                <a:off x="3990445" y="2703781"/>
                <a:ext cx="5026120" cy="65530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𝒊𝒋</m:t>
                        </m:r>
                      </m:sub>
                    </m:sSub>
                    <m:r>
                      <a:rPr lang="en-US" altLang="zh-CN" b="1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zh-CN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altLang="zh-CN" b="1" i="1">
                                            <a:latin typeface="Cambria Math" panose="02040503050406030204" pitchFamily="18" charset="0"/>
                                          </a:rPr>
                                          <m:t>𝒊</m:t>
                                        </m:r>
                                      </m:sub>
                                    </m:sSub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altLang="zh-CN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altLang="zh-CN" b="1" i="1">
                                            <a:latin typeface="Cambria Math" panose="02040503050406030204" pitchFamily="18" charset="0"/>
                                          </a:rPr>
                                          <m:t>𝒋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𝑻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𝑺</m:t>
                                </m:r>
                              </m:e>
                              <m:sup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p>
                            </m:sSup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sub>
                            </m:sSub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𝒋</m:t>
                                </m:r>
                              </m:sub>
                            </m:sSub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e>
                      <m:sup>
                        <m:f>
                          <m:fPr>
                            <m:ctrlPr>
                              <a:rPr lang="en-US" altLang="zh-CN" b="1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num>
                          <m:den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</m:den>
                        </m:f>
                      </m:sup>
                    </m:sSup>
                  </m:oMath>
                </a14:m>
                <a:r>
                  <a:rPr lang="zh-CN" altLang="en-US" dirty="0"/>
                  <a:t>，</a:t>
                </a:r>
                <a:r>
                  <a:rPr lang="en-US" altLang="zh-CN" dirty="0"/>
                  <a:t>S</a:t>
                </a:r>
                <a:r>
                  <a:rPr lang="zh-CN" altLang="en-US" dirty="0"/>
                  <a:t>是协方差矩阵</a:t>
                </a:r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E691F6DA-DE67-4909-ADA5-286071ECF8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0445" y="2703781"/>
                <a:ext cx="5026120" cy="655308"/>
              </a:xfrm>
              <a:prstGeom prst="rect">
                <a:avLst/>
              </a:prstGeom>
              <a:blipFill>
                <a:blip r:embed="rId2"/>
                <a:stretch>
                  <a:fillRect r="-485" b="-46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>
            <a:extLst>
              <a:ext uri="{FF2B5EF4-FFF2-40B4-BE49-F238E27FC236}">
                <a16:creationId xmlns:a16="http://schemas.microsoft.com/office/drawing/2014/main" id="{8075E386-F7AE-442C-8C97-C00C887D83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3057" y="3359089"/>
            <a:ext cx="3759952" cy="165133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1E28986-0453-4520-B2C8-9DEABC59B9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9618" y="3638444"/>
            <a:ext cx="3420224" cy="99549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DB5F8D3-875F-416F-BFE3-20907AD496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0596" y="4584576"/>
            <a:ext cx="3049849" cy="1924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875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20FBD13-A59F-4506-A483-DB3E5C14A6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聚类相关概念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38A9065-EF92-408B-BC23-F620B29E76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C00000"/>
                </a:solidFill>
              </a:rPr>
              <a:t>类</a:t>
            </a:r>
            <a:r>
              <a:rPr lang="en-US" altLang="zh-CN" dirty="0">
                <a:solidFill>
                  <a:srgbClr val="C00000"/>
                </a:solidFill>
              </a:rPr>
              <a:t>/</a:t>
            </a:r>
            <a:r>
              <a:rPr lang="zh-CN" altLang="en-US" dirty="0">
                <a:solidFill>
                  <a:srgbClr val="C00000"/>
                </a:solidFill>
              </a:rPr>
              <a:t>簇</a:t>
            </a:r>
            <a:endParaRPr lang="en-US" altLang="zh-CN" dirty="0">
              <a:solidFill>
                <a:srgbClr val="C00000"/>
              </a:solidFill>
            </a:endParaRPr>
          </a:p>
          <a:p>
            <a:pPr lvl="1"/>
            <a:r>
              <a:rPr lang="zh-CN" altLang="en-US" dirty="0"/>
              <a:t>类之间没有交集</a:t>
            </a:r>
            <a:r>
              <a:rPr lang="en-US" altLang="zh-CN" dirty="0"/>
              <a:t>——</a:t>
            </a:r>
            <a:r>
              <a:rPr lang="zh-CN" altLang="en-US" dirty="0"/>
              <a:t>硬聚类</a:t>
            </a:r>
            <a:endParaRPr lang="en-US" altLang="zh-CN" dirty="0"/>
          </a:p>
          <a:p>
            <a:pPr lvl="1"/>
            <a:r>
              <a:rPr lang="zh-CN" altLang="en-US" dirty="0"/>
              <a:t>类之间存在交集</a:t>
            </a:r>
            <a:r>
              <a:rPr lang="en-US" altLang="zh-CN" dirty="0"/>
              <a:t>——</a:t>
            </a:r>
            <a:r>
              <a:rPr lang="zh-CN" altLang="en-US" dirty="0"/>
              <a:t>软聚类</a:t>
            </a:r>
            <a:endParaRPr lang="en-US" altLang="zh-CN" dirty="0"/>
          </a:p>
          <a:p>
            <a:pPr lvl="1"/>
            <a:r>
              <a:rPr lang="zh-CN" altLang="en-US" dirty="0"/>
              <a:t>定义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D03B26A-2BEF-4FF3-B623-714406F4DA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8617" y="0"/>
            <a:ext cx="84997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325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20FBD13-A59F-4506-A483-DB3E5C14A6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聚类相关概念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38A9065-EF92-408B-BC23-F620B29E76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类均值</a:t>
            </a:r>
            <a:endParaRPr lang="en-US" altLang="zh-CN" dirty="0"/>
          </a:p>
          <a:p>
            <a:pPr lvl="1"/>
            <a:r>
              <a:rPr lang="en-US" altLang="zh-CN" dirty="0"/>
              <a:t> </a:t>
            </a:r>
          </a:p>
          <a:p>
            <a:r>
              <a:rPr lang="zh-CN" altLang="en-US" dirty="0"/>
              <a:t>类直径</a:t>
            </a:r>
            <a:endParaRPr lang="en-US" altLang="zh-CN" dirty="0"/>
          </a:p>
          <a:p>
            <a:pPr lvl="1"/>
            <a:r>
              <a:rPr lang="en-US" altLang="zh-CN" dirty="0"/>
              <a:t> </a:t>
            </a:r>
          </a:p>
          <a:p>
            <a:r>
              <a:rPr lang="zh-CN" altLang="en-US" dirty="0"/>
              <a:t>类散度                                             </a:t>
            </a:r>
            <a:r>
              <a:rPr lang="zh-CN" altLang="en-US" dirty="0">
                <a:sym typeface="Wingdings" panose="05000000000000000000" pitchFamily="2" charset="2"/>
              </a:rPr>
              <a:t> 协方差矩阵</a:t>
            </a:r>
            <a:endParaRPr lang="en-US" altLang="zh-CN" dirty="0"/>
          </a:p>
          <a:p>
            <a:pPr lvl="1"/>
            <a:r>
              <a:rPr lang="en-US" altLang="zh-CN" dirty="0"/>
              <a:t> 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7BBD7F4-F990-4770-BDF0-2DB0FB0DB8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6871" y="2074641"/>
            <a:ext cx="2104762" cy="91428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06911C0-1C8B-446C-A509-0A4F70EB2B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8776" y="3625031"/>
            <a:ext cx="1942857" cy="56190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5BDFAEE-2287-4AB1-A701-3E9458C5BD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0799" y="4823040"/>
            <a:ext cx="3171429" cy="98095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EA32397-81C4-4FC4-A65C-73B322AB80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0346" y="4838026"/>
            <a:ext cx="3895238" cy="13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105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20FBD13-A59F-4506-A483-DB3E5C14A6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聚类相关概念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38A9065-EF92-408B-BC23-F620B29E76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C00000"/>
                </a:solidFill>
              </a:rPr>
              <a:t>类与类之间的距离</a:t>
            </a:r>
            <a:endParaRPr lang="en-US" altLang="zh-CN" dirty="0">
              <a:solidFill>
                <a:srgbClr val="C00000"/>
              </a:solidFill>
            </a:endParaRPr>
          </a:p>
          <a:p>
            <a:pPr lvl="1"/>
            <a:r>
              <a:rPr lang="zh-CN" altLang="en-US" dirty="0"/>
              <a:t>最短距离</a:t>
            </a:r>
            <a:endParaRPr lang="en-US" altLang="zh-CN" dirty="0"/>
          </a:p>
          <a:p>
            <a:pPr lvl="1"/>
            <a:r>
              <a:rPr lang="zh-CN" altLang="en-US" dirty="0"/>
              <a:t>最长距离</a:t>
            </a:r>
            <a:endParaRPr lang="en-US" altLang="zh-CN" dirty="0"/>
          </a:p>
          <a:p>
            <a:pPr lvl="1"/>
            <a:r>
              <a:rPr lang="zh-CN" altLang="en-US" dirty="0"/>
              <a:t>中心距离</a:t>
            </a:r>
            <a:endParaRPr lang="en-US" altLang="zh-CN" dirty="0"/>
          </a:p>
          <a:p>
            <a:pPr lvl="1"/>
            <a:r>
              <a:rPr lang="zh-CN" altLang="en-US" dirty="0"/>
              <a:t>平均聚类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749BD87-9387-4753-BFF5-CAA17282FC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2100" y="2127667"/>
            <a:ext cx="3466667" cy="67619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45FB5B4-5731-42F9-B6CB-91D78B65A8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0195" y="2886143"/>
            <a:ext cx="3590476" cy="54285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A966E7A-8DEF-41F4-A240-E74C33D518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2100" y="3565233"/>
            <a:ext cx="1400000" cy="43809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1A6130B-3BC3-4085-ACF6-6F8BFF80C5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22100" y="4096461"/>
            <a:ext cx="2866667" cy="9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7913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3AB570B-9F8C-486E-A86F-E3FFEAC5A1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聚类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9F7C08B-E06A-48A7-B80E-448884CD22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solidFill>
                  <a:srgbClr val="C00000"/>
                </a:solidFill>
              </a:rPr>
              <a:t>内部指标</a:t>
            </a:r>
            <a:endParaRPr lang="en-US" altLang="zh-CN" dirty="0">
              <a:solidFill>
                <a:srgbClr val="C00000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BD0BA94-E24E-4B0B-94DE-8B6B974038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9798" y="0"/>
            <a:ext cx="7933333" cy="3190476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D50B365A-05A3-4CC8-9AB0-2E12AF808F0B}"/>
              </a:ext>
            </a:extLst>
          </p:cNvPr>
          <p:cNvSpPr txBox="1"/>
          <p:nvPr/>
        </p:nvSpPr>
        <p:spPr>
          <a:xfrm>
            <a:off x="4622371" y="741473"/>
            <a:ext cx="7354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0085B4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小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491014E-5DE8-4685-8875-275EB40FC783}"/>
              </a:ext>
            </a:extLst>
          </p:cNvPr>
          <p:cNvSpPr txBox="1"/>
          <p:nvPr/>
        </p:nvSpPr>
        <p:spPr>
          <a:xfrm>
            <a:off x="4526293" y="1375040"/>
            <a:ext cx="7354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0085B4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小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05446F8-8C31-47A8-97EF-925A38D7A5A5}"/>
              </a:ext>
            </a:extLst>
          </p:cNvPr>
          <p:cNvSpPr txBox="1"/>
          <p:nvPr/>
        </p:nvSpPr>
        <p:spPr>
          <a:xfrm>
            <a:off x="4158545" y="1972891"/>
            <a:ext cx="7354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0085B4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大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8B820E7-7B56-4D6A-832C-0858818E430D}"/>
              </a:ext>
            </a:extLst>
          </p:cNvPr>
          <p:cNvSpPr txBox="1"/>
          <p:nvPr/>
        </p:nvSpPr>
        <p:spPr>
          <a:xfrm>
            <a:off x="4158545" y="2513944"/>
            <a:ext cx="7354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0085B4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大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C6132717-467D-46D0-AF92-E17D4E77BD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2338" y="3061334"/>
            <a:ext cx="7911236" cy="3796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708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CA0B4D1-DAD1-4723-A697-FFD3879AE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聚类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5D7685-401E-40E9-B991-AA4053FB4F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C00000"/>
                </a:solidFill>
              </a:rPr>
              <a:t>外部指标</a:t>
            </a:r>
            <a:endParaRPr lang="en-US" altLang="zh-CN" dirty="0">
              <a:solidFill>
                <a:srgbClr val="C00000"/>
              </a:solidFill>
            </a:endParaRPr>
          </a:p>
          <a:p>
            <a:pPr lvl="1"/>
            <a:r>
              <a:rPr lang="zh-CN" altLang="en-US" dirty="0"/>
              <a:t>有参考模型给出的簇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E7B91C2-61F6-45B0-8127-C51DD92DF4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0983" y="2800507"/>
            <a:ext cx="9828571" cy="39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2566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CA0B4D1-DAD1-4723-A697-FFD3879AE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聚类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5D7685-401E-40E9-B991-AA4053FB4F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C00000"/>
                </a:solidFill>
              </a:rPr>
              <a:t>外部指标</a:t>
            </a:r>
            <a:endParaRPr lang="en-US" altLang="zh-CN" dirty="0">
              <a:solidFill>
                <a:srgbClr val="C00000"/>
              </a:solidFill>
            </a:endParaRPr>
          </a:p>
          <a:p>
            <a:pPr lvl="1"/>
            <a:r>
              <a:rPr lang="zh-CN" altLang="en-US" dirty="0"/>
              <a:t>有参考模型给出的簇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BE92724-2CA6-488B-8935-02EFA19034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6086" y="1116128"/>
            <a:ext cx="6695238" cy="326666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4CAC63D-ECD3-486F-954C-12169B7D39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0268" y="4382795"/>
            <a:ext cx="7101056" cy="22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6742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20FBD13-A59F-4506-A483-DB3E5C14A6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聚类方法</a:t>
            </a:r>
            <a:r>
              <a:rPr lang="en-US" altLang="zh-CN" dirty="0"/>
              <a:t>——k-means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E38A9065-EF92-408B-BC23-F620B29E76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k</a:t>
                </a:r>
                <a:r>
                  <a:rPr lang="zh-CN" altLang="en-US" dirty="0"/>
                  <a:t>：指定定义多少个簇</a:t>
                </a:r>
              </a:p>
              <a:p>
                <a:r>
                  <a:rPr lang="zh-CN" altLang="en-US" dirty="0">
                    <a:solidFill>
                      <a:srgbClr val="FF0000"/>
                    </a:solidFill>
                  </a:rPr>
                  <a:t>基本思想</a:t>
                </a:r>
                <a:r>
                  <a:rPr lang="zh-CN" altLang="en-US" dirty="0"/>
                  <a:t>：通过</a:t>
                </a:r>
                <a:r>
                  <a:rPr lang="zh-CN" altLang="en-US" dirty="0">
                    <a:solidFill>
                      <a:srgbClr val="0085B4"/>
                    </a:solidFill>
                  </a:rPr>
                  <a:t>迭代</a:t>
                </a:r>
                <a:r>
                  <a:rPr lang="zh-CN" altLang="en-US" dirty="0"/>
                  <a:t>把数据集划分为不同的类别，使得评价聚类性能的准则函数达到最优，使得每个聚类</a:t>
                </a:r>
                <a:r>
                  <a:rPr lang="zh-CN" altLang="en-US" dirty="0">
                    <a:solidFill>
                      <a:srgbClr val="0085B4"/>
                    </a:solidFill>
                  </a:rPr>
                  <a:t>类内紧凑</a:t>
                </a:r>
                <a:r>
                  <a:rPr lang="zh-CN" altLang="en-US" dirty="0"/>
                  <a:t>，</a:t>
                </a:r>
                <a:r>
                  <a:rPr lang="zh-CN" altLang="en-US" dirty="0">
                    <a:solidFill>
                      <a:srgbClr val="0085B4"/>
                    </a:solidFill>
                  </a:rPr>
                  <a:t>类间独立</a:t>
                </a:r>
                <a:endParaRPr lang="en-US" altLang="zh-CN" dirty="0">
                  <a:solidFill>
                    <a:srgbClr val="0085B4"/>
                  </a:solidFill>
                </a:endParaRPr>
              </a:p>
              <a:p>
                <a:r>
                  <a:rPr lang="zh-CN" altLang="en-US" dirty="0">
                    <a:solidFill>
                      <a:srgbClr val="C00000"/>
                    </a:solidFill>
                  </a:rPr>
                  <a:t>最优化问题</a:t>
                </a:r>
                <a:r>
                  <a:rPr lang="zh-CN" altLang="en-US" dirty="0"/>
                  <a:t>：</a:t>
                </a:r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p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argmin</m:t>
                            </m:r>
                          </m:e>
                          <m:lim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𝑪</m:t>
                            </m:r>
                          </m:lim>
                        </m:limLow>
                      </m:fName>
                      <m:e>
                        <m:nary>
                          <m:naryPr>
                            <m:chr m:val="∑"/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𝒍</m:t>
                            </m:r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  <m:sup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𝒌</m:t>
                            </m:r>
                          </m:sup>
                          <m:e>
                            <m:nary>
                              <m:naryPr>
                                <m:chr m:val="∑"/>
                                <m:supHide m:val="on"/>
                                <m:ctrlP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7"/>
                                  </m:rP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𝑪</m:t>
                                </m:r>
                                <m:d>
                                  <m:dPr>
                                    <m:ctrlP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e>
                                </m:d>
                                <m:r>
                                  <m:rPr>
                                    <m:brk m:alnAt="7"/>
                                  </m:rP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𝒍</m:t>
                                </m:r>
                              </m:sub>
                              <m:sup/>
                              <m:e>
                                <m:sSup>
                                  <m:sSupPr>
                                    <m:ctrlP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begChr m:val="‖"/>
                                        <m:endChr m:val="‖"/>
                                        <m:ctrlPr>
                                          <a:rPr lang="en-US" altLang="zh-CN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zh-CN" b="1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b="1" i="1" smtClean="0">
                                                <a:latin typeface="Cambria Math" panose="02040503050406030204" pitchFamily="18" charset="0"/>
                                              </a:rPr>
                                              <m:t>𝒙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b="1" i="1" smtClean="0">
                                                <a:latin typeface="Cambria Math" panose="02040503050406030204" pitchFamily="18" charset="0"/>
                                              </a:rPr>
                                              <m:t>𝒊</m:t>
                                            </m:r>
                                          </m:sub>
                                        </m:sSub>
                                        <m:r>
                                          <a:rPr lang="en-US" altLang="zh-CN" b="1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altLang="zh-CN" b="1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acc>
                                              <m:accPr>
                                                <m:chr m:val="̅"/>
                                                <m:ctrlPr>
                                                  <a:rPr lang="en-US" altLang="zh-CN" b="1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en-US" altLang="zh-CN" b="1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𝒙</m:t>
                                                </m:r>
                                              </m:e>
                                            </m:acc>
                                          </m:e>
                                          <m:sub>
                                            <m:r>
                                              <a:rPr lang="en-US" altLang="zh-CN" b="1" i="1" smtClean="0">
                                                <a:latin typeface="Cambria Math" panose="02040503050406030204" pitchFamily="18" charset="0"/>
                                              </a:rPr>
                                              <m:t>𝒍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p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p>
                                </m:sSup>
                              </m:e>
                            </m:nary>
                          </m:e>
                        </m:nary>
                      </m:e>
                    </m:func>
                  </m:oMath>
                </a14:m>
                <a:endParaRPr lang="en-US" altLang="zh-CN" dirty="0"/>
              </a:p>
              <a:p>
                <a:pPr lvl="1"/>
                <a:r>
                  <a:rPr lang="zh-CN" altLang="en-US" dirty="0"/>
                  <a:t>组合优化问题，</a:t>
                </a:r>
                <a:r>
                  <a:rPr lang="en-US" altLang="zh-CN" dirty="0"/>
                  <a:t>NP</a:t>
                </a:r>
                <a:r>
                  <a:rPr lang="zh-CN" altLang="en-US" dirty="0"/>
                  <a:t>难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E38A9065-EF92-408B-BC23-F620B29E76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27862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20FBD13-A59F-4506-A483-DB3E5C14A6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聚类方法</a:t>
            </a:r>
            <a:r>
              <a:rPr lang="en-US" altLang="zh-CN" dirty="0"/>
              <a:t>——k-means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38A9065-EF92-408B-BC23-F620B29E76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k</a:t>
            </a:r>
            <a:r>
              <a:rPr lang="zh-CN" altLang="en-US" dirty="0"/>
              <a:t>：指定定义多少个簇</a:t>
            </a:r>
          </a:p>
          <a:p>
            <a:r>
              <a:rPr lang="zh-CN" altLang="en-US" dirty="0">
                <a:solidFill>
                  <a:srgbClr val="FF0000"/>
                </a:solidFill>
              </a:rPr>
              <a:t>基本思想</a:t>
            </a:r>
            <a:r>
              <a:rPr lang="zh-CN" altLang="en-US" dirty="0"/>
              <a:t>：通过</a:t>
            </a:r>
            <a:r>
              <a:rPr lang="zh-CN" altLang="en-US" dirty="0">
                <a:solidFill>
                  <a:srgbClr val="0085B4"/>
                </a:solidFill>
              </a:rPr>
              <a:t>迭代</a:t>
            </a:r>
            <a:r>
              <a:rPr lang="zh-CN" altLang="en-US" dirty="0"/>
              <a:t>把数据集划分为不同的类别，使得评价聚类性能的准则函数达到最优，使得每个聚类</a:t>
            </a:r>
            <a:r>
              <a:rPr lang="zh-CN" altLang="en-US" dirty="0">
                <a:solidFill>
                  <a:srgbClr val="0085B4"/>
                </a:solidFill>
              </a:rPr>
              <a:t>类内紧凑</a:t>
            </a:r>
            <a:r>
              <a:rPr lang="zh-CN" altLang="en-US" dirty="0"/>
              <a:t>，</a:t>
            </a:r>
            <a:r>
              <a:rPr lang="zh-CN" altLang="en-US" dirty="0">
                <a:solidFill>
                  <a:srgbClr val="0085B4"/>
                </a:solidFill>
              </a:rPr>
              <a:t>类间独立</a:t>
            </a:r>
            <a:endParaRPr lang="en-US" altLang="zh-CN" dirty="0">
              <a:solidFill>
                <a:srgbClr val="0085B4"/>
              </a:solidFill>
            </a:endParaRPr>
          </a:p>
          <a:p>
            <a:r>
              <a:rPr lang="zh-CN" altLang="en-US" dirty="0">
                <a:solidFill>
                  <a:srgbClr val="FF0000"/>
                </a:solidFill>
              </a:rPr>
              <a:t>步骤</a:t>
            </a:r>
            <a:endParaRPr lang="en-US" altLang="zh-CN" dirty="0">
              <a:solidFill>
                <a:srgbClr val="FF0000"/>
              </a:solidFill>
            </a:endParaRPr>
          </a:p>
          <a:p>
            <a:pPr lvl="1"/>
            <a:r>
              <a:rPr lang="zh-CN" altLang="en-US" dirty="0"/>
              <a:t>初始随机选择</a:t>
            </a:r>
            <a:r>
              <a:rPr lang="en-US" altLang="zh-CN" dirty="0"/>
              <a:t>k</a:t>
            </a:r>
            <a:r>
              <a:rPr lang="zh-CN" altLang="en-US" dirty="0"/>
              <a:t>个点作为簇的中心</a:t>
            </a:r>
            <a:endParaRPr lang="en-US" altLang="zh-CN" dirty="0"/>
          </a:p>
          <a:p>
            <a:pPr lvl="1"/>
            <a:r>
              <a:rPr lang="zh-CN" altLang="en-US" dirty="0"/>
              <a:t>根据某个距离函数反复地把数据分入</a:t>
            </a:r>
            <a:r>
              <a:rPr lang="en-US" altLang="zh-CN" dirty="0"/>
              <a:t>K</a:t>
            </a:r>
            <a:r>
              <a:rPr lang="zh-CN" altLang="en-US" dirty="0"/>
              <a:t>个聚类中</a:t>
            </a:r>
          </a:p>
          <a:p>
            <a:pPr lvl="1"/>
            <a:r>
              <a:rPr lang="zh-CN" altLang="en-US" dirty="0"/>
              <a:t>距离函数：欧式距离，曼哈顿距离等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83740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/>
          <p:cNvGrpSpPr/>
          <p:nvPr/>
        </p:nvGrpSpPr>
        <p:grpSpPr>
          <a:xfrm>
            <a:off x="598352" y="1281864"/>
            <a:ext cx="11018354" cy="4294271"/>
            <a:chOff x="585100" y="728634"/>
            <a:chExt cx="11018354" cy="4294271"/>
          </a:xfrm>
        </p:grpSpPr>
        <p:grpSp>
          <p:nvGrpSpPr>
            <p:cNvPr id="16" name="组合 15"/>
            <p:cNvGrpSpPr/>
            <p:nvPr/>
          </p:nvGrpSpPr>
          <p:grpSpPr>
            <a:xfrm>
              <a:off x="585100" y="728634"/>
              <a:ext cx="11018354" cy="4288211"/>
              <a:chOff x="1173646" y="1278834"/>
              <a:chExt cx="11018354" cy="4288211"/>
            </a:xfrm>
          </p:grpSpPr>
          <p:pic>
            <p:nvPicPr>
              <p:cNvPr id="9" name="图片 8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3585" r="1845" b="18502"/>
              <a:stretch/>
            </p:blipFill>
            <p:spPr>
              <a:xfrm>
                <a:off x="1173646" y="1278834"/>
                <a:ext cx="11018354" cy="4288211"/>
              </a:xfrm>
              <a:prstGeom prst="rect">
                <a:avLst/>
              </a:prstGeom>
            </p:spPr>
          </p:pic>
          <p:sp>
            <p:nvSpPr>
              <p:cNvPr id="10" name="矩形 9"/>
              <p:cNvSpPr/>
              <p:nvPr/>
            </p:nvSpPr>
            <p:spPr>
              <a:xfrm>
                <a:off x="1404753" y="1278834"/>
                <a:ext cx="130687" cy="427609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1" name="矩形 10"/>
            <p:cNvSpPr/>
            <p:nvPr/>
          </p:nvSpPr>
          <p:spPr>
            <a:xfrm>
              <a:off x="585100" y="734694"/>
              <a:ext cx="11018354" cy="4288211"/>
            </a:xfrm>
            <a:prstGeom prst="rect">
              <a:avLst/>
            </a:prstGeom>
            <a:solidFill>
              <a:srgbClr val="FDF5F8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2" name="矩形 11"/>
          <p:cNvSpPr/>
          <p:nvPr/>
        </p:nvSpPr>
        <p:spPr>
          <a:xfrm>
            <a:off x="6897370" y="798195"/>
            <a:ext cx="3554095" cy="5261610"/>
          </a:xfrm>
          <a:prstGeom prst="rect">
            <a:avLst/>
          </a:prstGeom>
          <a:solidFill>
            <a:srgbClr val="F3C5DA"/>
          </a:solidFill>
          <a:ln>
            <a:noFill/>
          </a:ln>
          <a:effectLst>
            <a:outerShdw blurRad="50800" dist="762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7550785" y="1304290"/>
            <a:ext cx="224726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7217410" y="3011805"/>
            <a:ext cx="29140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</a:t>
            </a: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近邻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  <p:bldP spid="1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3AB570B-9F8C-486E-A86F-E3FFEAC5A1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k-means</a:t>
            </a:r>
            <a:endParaRPr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753A9BC-9E9E-4F51-87F7-65C95DCEF0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CMPEG@%2VB1WHK7`41]CASN">
            <a:extLst>
              <a:ext uri="{FF2B5EF4-FFF2-40B4-BE49-F238E27FC236}">
                <a16:creationId xmlns:a16="http://schemas.microsoft.com/office/drawing/2014/main" id="{FFD8561C-55E4-487F-9042-4ABCD1221B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742" y="1687852"/>
            <a:ext cx="5669258" cy="381808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E6D89D4-AD25-4753-A046-6BF6ED01FB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31799"/>
            <a:ext cx="5669258" cy="3874135"/>
          </a:xfrm>
          <a:prstGeom prst="rect">
            <a:avLst/>
          </a:prstGeom>
        </p:spPr>
      </p:pic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A2B6D6CF-4E01-48B6-A37A-70E17447E46B}"/>
              </a:ext>
            </a:extLst>
          </p:cNvPr>
          <p:cNvCxnSpPr/>
          <p:nvPr/>
        </p:nvCxnSpPr>
        <p:spPr>
          <a:xfrm>
            <a:off x="6096000" y="1687852"/>
            <a:ext cx="0" cy="3818082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椭圆 7">
            <a:extLst>
              <a:ext uri="{FF2B5EF4-FFF2-40B4-BE49-F238E27FC236}">
                <a16:creationId xmlns:a16="http://schemas.microsoft.com/office/drawing/2014/main" id="{44BFFF36-A07B-4BF1-96A4-B9A740F3EC98}"/>
              </a:ext>
            </a:extLst>
          </p:cNvPr>
          <p:cNvSpPr/>
          <p:nvPr/>
        </p:nvSpPr>
        <p:spPr>
          <a:xfrm>
            <a:off x="2769326" y="2098766"/>
            <a:ext cx="226423" cy="226423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A0C4130D-C6D7-462A-8950-2732976A02B9}"/>
              </a:ext>
            </a:extLst>
          </p:cNvPr>
          <p:cNvSpPr/>
          <p:nvPr/>
        </p:nvSpPr>
        <p:spPr>
          <a:xfrm>
            <a:off x="3226537" y="2364377"/>
            <a:ext cx="226423" cy="226423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97218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3AB570B-9F8C-486E-A86F-E3FFEAC5A1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k-means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9F7C08B-E06A-48A7-B80E-448884CD22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初始点的选择</a:t>
            </a:r>
            <a:endParaRPr lang="en-US" altLang="zh-CN" dirty="0">
              <a:solidFill>
                <a:srgbClr val="FF0000"/>
              </a:solidFill>
            </a:endParaRPr>
          </a:p>
          <a:p>
            <a:pPr lvl="1"/>
            <a:r>
              <a:rPr lang="zh-CN" altLang="en-US" dirty="0"/>
              <a:t>随机</a:t>
            </a:r>
            <a:endParaRPr lang="en-US" altLang="zh-CN" dirty="0"/>
          </a:p>
          <a:p>
            <a:pPr lvl="1"/>
            <a:r>
              <a:rPr lang="zh-CN" altLang="en-US" dirty="0"/>
              <a:t>根据经验选择</a:t>
            </a:r>
            <a:endParaRPr lang="en-US" altLang="zh-CN" dirty="0"/>
          </a:p>
          <a:p>
            <a:pPr lvl="1"/>
            <a:r>
              <a:rPr lang="zh-CN" altLang="en-US" dirty="0"/>
              <a:t>选择距离较大的点</a:t>
            </a:r>
            <a:endParaRPr lang="en-US" altLang="zh-CN" dirty="0"/>
          </a:p>
          <a:p>
            <a:r>
              <a:rPr lang="en-US" altLang="zh-CN" dirty="0">
                <a:solidFill>
                  <a:srgbClr val="FF0000"/>
                </a:solidFill>
              </a:rPr>
              <a:t>k</a:t>
            </a:r>
            <a:r>
              <a:rPr lang="zh-CN" altLang="en-US" dirty="0">
                <a:solidFill>
                  <a:srgbClr val="FF0000"/>
                </a:solidFill>
              </a:rPr>
              <a:t>值的选择</a:t>
            </a:r>
            <a:endParaRPr lang="en-US" altLang="zh-CN" dirty="0">
              <a:solidFill>
                <a:srgbClr val="FF0000"/>
              </a:solidFill>
            </a:endParaRPr>
          </a:p>
          <a:p>
            <a:pPr lvl="1"/>
            <a:r>
              <a:rPr lang="zh-CN" altLang="en-US" dirty="0"/>
              <a:t>尝试不同的</a:t>
            </a:r>
            <a:r>
              <a:rPr lang="en-US" altLang="zh-CN" dirty="0"/>
              <a:t>k</a:t>
            </a:r>
            <a:r>
              <a:rPr lang="zh-CN" altLang="en-US" dirty="0"/>
              <a:t>值，检验各种得到的聚类结果质量，比如用平均直径来衡量</a:t>
            </a:r>
            <a:endParaRPr lang="en-US" altLang="zh-CN" dirty="0"/>
          </a:p>
          <a:p>
            <a:pPr lvl="1"/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0DCA362-1ABE-49D0-AE8D-9E69F5CE39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9784" y="2270418"/>
            <a:ext cx="4266667" cy="24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416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20AF03D-594A-47EE-8267-7CFCDFC2E8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k-means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2E34C2B-D676-46AA-B24B-66FF9474E9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0085B4"/>
                </a:solidFill>
              </a:rPr>
              <a:t>例：</a:t>
            </a:r>
            <a:r>
              <a:rPr lang="zh-CN" altLang="en-US" dirty="0"/>
              <a:t>学生兴趣划分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分组结果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23ED176-0FBF-476F-8AFE-4AE1D406DA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9030" y="1420442"/>
            <a:ext cx="7437143" cy="2838049"/>
          </a:xfrm>
          <a:prstGeom prst="rect">
            <a:avLst/>
          </a:prstGeom>
        </p:spPr>
      </p:pic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7DB9168E-4CED-424B-8FE5-8FF078E97CC3}"/>
              </a:ext>
            </a:extLst>
          </p:cNvPr>
          <p:cNvGraphicFramePr>
            <a:graphicFrameLocks noGrp="1"/>
          </p:cNvGraphicFramePr>
          <p:nvPr/>
        </p:nvGraphicFramePr>
        <p:xfrm>
          <a:off x="534258" y="4662727"/>
          <a:ext cx="3863702" cy="150040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931851">
                  <a:extLst>
                    <a:ext uri="{9D8B030D-6E8A-4147-A177-3AD203B41FA5}">
                      <a16:colId xmlns:a16="http://schemas.microsoft.com/office/drawing/2014/main" val="2436269416"/>
                    </a:ext>
                  </a:extLst>
                </a:gridCol>
                <a:gridCol w="1931851">
                  <a:extLst>
                    <a:ext uri="{9D8B030D-6E8A-4147-A177-3AD203B41FA5}">
                      <a16:colId xmlns:a16="http://schemas.microsoft.com/office/drawing/2014/main" val="695560281"/>
                    </a:ext>
                  </a:extLst>
                </a:gridCol>
              </a:tblGrid>
              <a:tr h="67744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/>
                        <a:t>C1</a:t>
                      </a:r>
                      <a:endParaRPr lang="zh-CN" alt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/>
                        <a:t>C2</a:t>
                      </a:r>
                      <a:endParaRPr lang="zh-CN" altLang="en-US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136224"/>
                  </a:ext>
                </a:extLst>
              </a:tr>
              <a:tr h="67744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/>
                        <a:t>B</a:t>
                      </a:r>
                      <a:r>
                        <a:rPr lang="zh-CN" altLang="en-US" sz="2400" b="1" dirty="0"/>
                        <a:t>、</a:t>
                      </a:r>
                      <a:r>
                        <a:rPr lang="en-US" altLang="zh-CN" sz="2400" b="1" dirty="0"/>
                        <a:t>C</a:t>
                      </a:r>
                      <a:r>
                        <a:rPr lang="zh-CN" altLang="en-US" sz="2400" b="1" dirty="0"/>
                        <a:t>、</a:t>
                      </a:r>
                      <a:r>
                        <a:rPr lang="en-US" altLang="zh-CN" sz="2400" b="1" dirty="0"/>
                        <a:t>F</a:t>
                      </a:r>
                      <a:endParaRPr lang="zh-CN" alt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/>
                        <a:t>A</a:t>
                      </a:r>
                      <a:r>
                        <a:rPr lang="zh-CN" altLang="en-US" sz="2400" b="1" dirty="0"/>
                        <a:t>、</a:t>
                      </a:r>
                      <a:r>
                        <a:rPr lang="en-US" altLang="zh-CN" sz="2400" b="1" dirty="0"/>
                        <a:t>D</a:t>
                      </a:r>
                      <a:r>
                        <a:rPr lang="zh-CN" altLang="en-US" sz="2400" b="1" dirty="0"/>
                        <a:t>、</a:t>
                      </a:r>
                      <a:r>
                        <a:rPr lang="en-US" altLang="zh-CN" sz="2400" b="1" dirty="0"/>
                        <a:t>E</a:t>
                      </a:r>
                      <a:r>
                        <a:rPr lang="zh-CN" altLang="en-US" sz="2400" b="1" dirty="0"/>
                        <a:t>、</a:t>
                      </a:r>
                      <a:r>
                        <a:rPr lang="en-US" altLang="zh-CN" sz="2400" b="1" dirty="0"/>
                        <a:t>G</a:t>
                      </a:r>
                      <a:r>
                        <a:rPr lang="zh-CN" altLang="en-US" sz="2400" b="1" dirty="0"/>
                        <a:t>、</a:t>
                      </a:r>
                      <a:r>
                        <a:rPr lang="en-US" altLang="zh-CN" sz="2400" b="1" dirty="0"/>
                        <a:t>H</a:t>
                      </a:r>
                      <a:endParaRPr lang="zh-CN" altLang="en-US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6734061"/>
                  </a:ext>
                </a:extLst>
              </a:tr>
            </a:tbl>
          </a:graphicData>
        </a:graphic>
      </p:graphicFrame>
      <p:sp>
        <p:nvSpPr>
          <p:cNvPr id="11" name="矩形 10">
            <a:extLst>
              <a:ext uri="{FF2B5EF4-FFF2-40B4-BE49-F238E27FC236}">
                <a16:creationId xmlns:a16="http://schemas.microsoft.com/office/drawing/2014/main" id="{3FD5FF5A-3D6D-400A-AE46-85572BE999D1}"/>
              </a:ext>
            </a:extLst>
          </p:cNvPr>
          <p:cNvSpPr/>
          <p:nvPr/>
        </p:nvSpPr>
        <p:spPr>
          <a:xfrm>
            <a:off x="4424087" y="2163896"/>
            <a:ext cx="7315069" cy="5050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751256B9-3190-4E66-9F36-CF40E96F222D}"/>
              </a:ext>
            </a:extLst>
          </p:cNvPr>
          <p:cNvSpPr/>
          <p:nvPr/>
        </p:nvSpPr>
        <p:spPr>
          <a:xfrm>
            <a:off x="4397960" y="3242887"/>
            <a:ext cx="7315069" cy="35375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爆炸形: 8 pt  12">
            <a:extLst>
              <a:ext uri="{FF2B5EF4-FFF2-40B4-BE49-F238E27FC236}">
                <a16:creationId xmlns:a16="http://schemas.microsoft.com/office/drawing/2014/main" id="{C32CB9C4-0129-43E5-8C6B-90BA55B9C5D4}"/>
              </a:ext>
            </a:extLst>
          </p:cNvPr>
          <p:cNvSpPr/>
          <p:nvPr/>
        </p:nvSpPr>
        <p:spPr>
          <a:xfrm>
            <a:off x="6156088" y="4585075"/>
            <a:ext cx="3275907" cy="2039188"/>
          </a:xfrm>
          <a:prstGeom prst="irregularSeal1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/>
              <a:t>被工资主导</a:t>
            </a:r>
          </a:p>
        </p:txBody>
      </p:sp>
    </p:spTree>
    <p:extLst>
      <p:ext uri="{BB962C8B-B14F-4D97-AF65-F5344CB8AC3E}">
        <p14:creationId xmlns:p14="http://schemas.microsoft.com/office/powerpoint/2010/main" val="1172808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20AF03D-594A-47EE-8267-7CFCDFC2E8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k-means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2E34C2B-D676-46AA-B24B-66FF9474E9A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距离度量</a:t>
                </a:r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⋯+</m:t>
                          </m:r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US" altLang="zh-CN" dirty="0"/>
              </a:p>
              <a:p>
                <a:r>
                  <a:rPr lang="zh-CN" altLang="en-US" dirty="0"/>
                  <a:t>解决方案：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归一化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2E34C2B-D676-46AA-B24B-66FF9474E9A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F183F17B-9F5A-4B48-8FD8-A5DC2B8112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3002" y="4418767"/>
            <a:ext cx="3063021" cy="146787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D7ACEB4-7441-4C8A-B1BB-58D29EB52D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3708" y="3763351"/>
            <a:ext cx="6705602" cy="2585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894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20AF03D-594A-47EE-8267-7CFCDFC2E8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k-means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2E34C2B-D676-46AA-B24B-66FF9474E9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0085B4"/>
                </a:solidFill>
              </a:rPr>
              <a:t>例：</a:t>
            </a:r>
            <a:r>
              <a:rPr lang="zh-CN" altLang="en-US" dirty="0"/>
              <a:t>学生兴趣划分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分组结果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23ED176-0FBF-476F-8AFE-4AE1D406DA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9030" y="1420442"/>
            <a:ext cx="7437143" cy="2838049"/>
          </a:xfrm>
          <a:prstGeom prst="rect">
            <a:avLst/>
          </a:prstGeom>
        </p:spPr>
      </p:pic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7DB9168E-4CED-424B-8FE5-8FF078E97CC3}"/>
              </a:ext>
            </a:extLst>
          </p:cNvPr>
          <p:cNvGraphicFramePr>
            <a:graphicFrameLocks noGrp="1"/>
          </p:cNvGraphicFramePr>
          <p:nvPr/>
        </p:nvGraphicFramePr>
        <p:xfrm>
          <a:off x="534258" y="4662727"/>
          <a:ext cx="3863702" cy="1354896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931851">
                  <a:extLst>
                    <a:ext uri="{9D8B030D-6E8A-4147-A177-3AD203B41FA5}">
                      <a16:colId xmlns:a16="http://schemas.microsoft.com/office/drawing/2014/main" val="2436269416"/>
                    </a:ext>
                  </a:extLst>
                </a:gridCol>
                <a:gridCol w="1931851">
                  <a:extLst>
                    <a:ext uri="{9D8B030D-6E8A-4147-A177-3AD203B41FA5}">
                      <a16:colId xmlns:a16="http://schemas.microsoft.com/office/drawing/2014/main" val="695560281"/>
                    </a:ext>
                  </a:extLst>
                </a:gridCol>
              </a:tblGrid>
              <a:tr h="67744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/>
                        <a:t>C1</a:t>
                      </a:r>
                      <a:endParaRPr lang="zh-CN" alt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/>
                        <a:t>C2</a:t>
                      </a:r>
                      <a:endParaRPr lang="zh-CN" altLang="en-US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136224"/>
                  </a:ext>
                </a:extLst>
              </a:tr>
              <a:tr h="67744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/>
                        <a:t>A</a:t>
                      </a:r>
                      <a:r>
                        <a:rPr lang="zh-CN" altLang="en-US" sz="2400" b="1" dirty="0"/>
                        <a:t>、</a:t>
                      </a:r>
                      <a:r>
                        <a:rPr lang="en-US" altLang="zh-CN" sz="2400" b="1" dirty="0"/>
                        <a:t>B</a:t>
                      </a:r>
                      <a:r>
                        <a:rPr lang="zh-CN" altLang="en-US" sz="2400" b="1" dirty="0"/>
                        <a:t>、</a:t>
                      </a:r>
                      <a:r>
                        <a:rPr lang="en-US" altLang="zh-CN" sz="2400" b="1" dirty="0"/>
                        <a:t>C</a:t>
                      </a:r>
                      <a:r>
                        <a:rPr lang="zh-CN" altLang="en-US" sz="2400" b="1" dirty="0"/>
                        <a:t>、</a:t>
                      </a:r>
                      <a:r>
                        <a:rPr lang="en-US" altLang="zh-CN" sz="2400" b="1" dirty="0"/>
                        <a:t>D</a:t>
                      </a:r>
                      <a:endParaRPr lang="zh-CN" alt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/>
                        <a:t>E</a:t>
                      </a:r>
                      <a:r>
                        <a:rPr lang="zh-CN" altLang="en-US" sz="2400" b="1" dirty="0"/>
                        <a:t>、</a:t>
                      </a:r>
                      <a:r>
                        <a:rPr lang="en-US" altLang="zh-CN" sz="2400" b="1" dirty="0"/>
                        <a:t>F</a:t>
                      </a:r>
                      <a:r>
                        <a:rPr lang="zh-CN" altLang="en-US" sz="2400" b="1" dirty="0"/>
                        <a:t>、</a:t>
                      </a:r>
                      <a:r>
                        <a:rPr lang="en-US" altLang="zh-CN" sz="2400" b="1" dirty="0"/>
                        <a:t>G</a:t>
                      </a:r>
                      <a:r>
                        <a:rPr lang="zh-CN" altLang="en-US" sz="2400" b="1" dirty="0"/>
                        <a:t>、</a:t>
                      </a:r>
                      <a:r>
                        <a:rPr lang="en-US" altLang="zh-CN" sz="2400" b="1" dirty="0"/>
                        <a:t>H</a:t>
                      </a:r>
                      <a:endParaRPr lang="zh-CN" altLang="en-US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67340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418330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C7C884-F6AD-461B-B40E-2D6B96C804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聚类方法</a:t>
            </a:r>
            <a:r>
              <a:rPr lang="en-US" altLang="zh-CN" dirty="0"/>
              <a:t>——</a:t>
            </a:r>
            <a:r>
              <a:rPr lang="zh-CN" altLang="en-US" dirty="0"/>
              <a:t>层次聚类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93C41C7-C0B8-4812-B760-3B446EF5F3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从不同层次对数据集进行划分，从而形成树形的聚类结构</a:t>
            </a:r>
          </a:p>
          <a:p>
            <a:r>
              <a:rPr lang="zh-CN" altLang="en-US" dirty="0"/>
              <a:t>自下而上（聚合）</a:t>
            </a:r>
            <a:endParaRPr lang="en-US" altLang="zh-CN" dirty="0"/>
          </a:p>
          <a:p>
            <a:r>
              <a:rPr lang="zh-CN" altLang="en-US" dirty="0"/>
              <a:t>自上而下（分裂）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4B85061-2892-45BC-AC41-4E9D5B34E1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5898" y="2070322"/>
            <a:ext cx="5869898" cy="4554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795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33202E0-CC19-4640-B5D9-23564DE799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层次聚类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9862059-8DC6-47D4-B423-07A05DE4DA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 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D88123B-1CD3-4499-B510-0708E117B3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979" y="1732960"/>
            <a:ext cx="6091213" cy="3008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87330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5CE8558C-26E3-4C44-9C75-F2B784527B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951" y="1646494"/>
            <a:ext cx="3742857" cy="2333333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133202E0-CC19-4640-B5D9-23564DE799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层次聚类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9862059-8DC6-47D4-B423-07A05DE4DA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例</a:t>
            </a:r>
            <a:r>
              <a:rPr lang="en-US" altLang="zh-CN" dirty="0"/>
              <a:t>14.1 </a:t>
            </a:r>
            <a:endParaRPr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E8F276B-2FD0-4799-8C21-97CC9CC111D2}"/>
              </a:ext>
            </a:extLst>
          </p:cNvPr>
          <p:cNvSpPr/>
          <p:nvPr/>
        </p:nvSpPr>
        <p:spPr>
          <a:xfrm>
            <a:off x="7660966" y="4866585"/>
            <a:ext cx="626165" cy="3677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C0780C7-5532-46A2-AD91-B2B7E9CA0FBF}"/>
              </a:ext>
            </a:extLst>
          </p:cNvPr>
          <p:cNvSpPr/>
          <p:nvPr/>
        </p:nvSpPr>
        <p:spPr>
          <a:xfrm>
            <a:off x="5820846" y="4853885"/>
            <a:ext cx="626165" cy="3677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12CD1F4-98AA-4EB7-87BF-C63269580225}"/>
              </a:ext>
            </a:extLst>
          </p:cNvPr>
          <p:cNvSpPr/>
          <p:nvPr/>
        </p:nvSpPr>
        <p:spPr>
          <a:xfrm>
            <a:off x="8581992" y="4860235"/>
            <a:ext cx="626165" cy="3677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B4C4B34C-9DA9-4B3D-AC91-B26B1699B8D7}"/>
              </a:ext>
            </a:extLst>
          </p:cNvPr>
          <p:cNvSpPr/>
          <p:nvPr/>
        </p:nvSpPr>
        <p:spPr>
          <a:xfrm>
            <a:off x="6739940" y="4853885"/>
            <a:ext cx="626165" cy="3677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4</a:t>
            </a:r>
            <a:endParaRPr lang="zh-CN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C56F6E8-8305-4887-8D7C-1D42F34C1402}"/>
              </a:ext>
            </a:extLst>
          </p:cNvPr>
          <p:cNvSpPr/>
          <p:nvPr/>
        </p:nvSpPr>
        <p:spPr>
          <a:xfrm>
            <a:off x="9503018" y="4860235"/>
            <a:ext cx="626165" cy="3677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5</a:t>
            </a:r>
            <a:endParaRPr lang="zh-CN" altLang="en-US" dirty="0"/>
          </a:p>
        </p:txBody>
      </p:sp>
      <p:cxnSp>
        <p:nvCxnSpPr>
          <p:cNvPr id="12" name="连接符: 肘形 11">
            <a:extLst>
              <a:ext uri="{FF2B5EF4-FFF2-40B4-BE49-F238E27FC236}">
                <a16:creationId xmlns:a16="http://schemas.microsoft.com/office/drawing/2014/main" id="{38727C2B-C04B-418C-9F18-A769325E9A43}"/>
              </a:ext>
            </a:extLst>
          </p:cNvPr>
          <p:cNvCxnSpPr>
            <a:stCxn id="8" idx="0"/>
            <a:endCxn id="10" idx="0"/>
          </p:cNvCxnSpPr>
          <p:nvPr/>
        </p:nvCxnSpPr>
        <p:spPr>
          <a:xfrm rot="5400000" flipH="1" flipV="1">
            <a:off x="9355588" y="4399722"/>
            <a:ext cx="12700" cy="921026"/>
          </a:xfrm>
          <a:prstGeom prst="bentConnector3">
            <a:avLst>
              <a:gd name="adj1" fmla="val 1800000"/>
            </a:avLst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>
            <a:extLst>
              <a:ext uri="{FF2B5EF4-FFF2-40B4-BE49-F238E27FC236}">
                <a16:creationId xmlns:a16="http://schemas.microsoft.com/office/drawing/2014/main" id="{CDE19ADB-BEBA-4F00-BE9E-8577F59E2464}"/>
              </a:ext>
            </a:extLst>
          </p:cNvPr>
          <p:cNvSpPr/>
          <p:nvPr/>
        </p:nvSpPr>
        <p:spPr>
          <a:xfrm>
            <a:off x="9060726" y="3975516"/>
            <a:ext cx="626165" cy="36774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6</a:t>
            </a:r>
            <a:endParaRPr lang="zh-CN" altLang="en-US" dirty="0"/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8CE851F1-6ECA-4BCC-AA15-90E47BDEDEAE}"/>
              </a:ext>
            </a:extLst>
          </p:cNvPr>
          <p:cNvCxnSpPr>
            <a:cxnSpLocks/>
            <a:endCxn id="13" idx="2"/>
          </p:cNvCxnSpPr>
          <p:nvPr/>
        </p:nvCxnSpPr>
        <p:spPr>
          <a:xfrm flipV="1">
            <a:off x="9373809" y="4343264"/>
            <a:ext cx="0" cy="300866"/>
          </a:xfrm>
          <a:prstGeom prst="line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图片 16">
            <a:extLst>
              <a:ext uri="{FF2B5EF4-FFF2-40B4-BE49-F238E27FC236}">
                <a16:creationId xmlns:a16="http://schemas.microsoft.com/office/drawing/2014/main" id="{4662AB75-E7DF-469A-816E-2A516558B6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951" y="4013512"/>
            <a:ext cx="3323809" cy="638095"/>
          </a:xfrm>
          <a:prstGeom prst="rect">
            <a:avLst/>
          </a:prstGeom>
        </p:spPr>
      </p:pic>
      <p:cxnSp>
        <p:nvCxnSpPr>
          <p:cNvPr id="19" name="连接符: 肘形 18">
            <a:extLst>
              <a:ext uri="{FF2B5EF4-FFF2-40B4-BE49-F238E27FC236}">
                <a16:creationId xmlns:a16="http://schemas.microsoft.com/office/drawing/2014/main" id="{522F9557-E1F1-4D5A-A109-FA64F667BA2B}"/>
              </a:ext>
            </a:extLst>
          </p:cNvPr>
          <p:cNvCxnSpPr>
            <a:stCxn id="6" idx="0"/>
            <a:endCxn id="13" idx="0"/>
          </p:cNvCxnSpPr>
          <p:nvPr/>
        </p:nvCxnSpPr>
        <p:spPr>
          <a:xfrm rot="5400000" flipH="1" flipV="1">
            <a:off x="8228395" y="3721171"/>
            <a:ext cx="891069" cy="1399760"/>
          </a:xfrm>
          <a:prstGeom prst="bentConnector3">
            <a:avLst>
              <a:gd name="adj1" fmla="val 125655"/>
            </a:avLst>
          </a:prstGeom>
          <a:ln w="254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>
            <a:extLst>
              <a:ext uri="{FF2B5EF4-FFF2-40B4-BE49-F238E27FC236}">
                <a16:creationId xmlns:a16="http://schemas.microsoft.com/office/drawing/2014/main" id="{D89F5B32-3449-46A0-9BCA-A460CD1F7D5B}"/>
              </a:ext>
            </a:extLst>
          </p:cNvPr>
          <p:cNvSpPr/>
          <p:nvPr/>
        </p:nvSpPr>
        <p:spPr>
          <a:xfrm>
            <a:off x="8434561" y="3061252"/>
            <a:ext cx="626165" cy="36774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7</a:t>
            </a:r>
            <a:endParaRPr lang="zh-CN" altLang="en-US" dirty="0"/>
          </a:p>
        </p:txBody>
      </p: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04C9FB10-A342-4DAA-AE6F-B369B5A735C6}"/>
              </a:ext>
            </a:extLst>
          </p:cNvPr>
          <p:cNvCxnSpPr>
            <a:cxnSpLocks/>
            <a:endCxn id="20" idx="2"/>
          </p:cNvCxnSpPr>
          <p:nvPr/>
        </p:nvCxnSpPr>
        <p:spPr>
          <a:xfrm flipV="1">
            <a:off x="8747644" y="3429000"/>
            <a:ext cx="0" cy="339123"/>
          </a:xfrm>
          <a:prstGeom prst="line">
            <a:avLst/>
          </a:prstGeom>
          <a:ln w="254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图片 23">
            <a:extLst>
              <a:ext uri="{FF2B5EF4-FFF2-40B4-BE49-F238E27FC236}">
                <a16:creationId xmlns:a16="http://schemas.microsoft.com/office/drawing/2014/main" id="{DEB7F467-AFFA-44AB-8435-757F45C869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951" y="4744109"/>
            <a:ext cx="2238095" cy="600000"/>
          </a:xfrm>
          <a:prstGeom prst="rect">
            <a:avLst/>
          </a:prstGeom>
        </p:spPr>
      </p:pic>
      <p:sp>
        <p:nvSpPr>
          <p:cNvPr id="32" name="椭圆 31">
            <a:extLst>
              <a:ext uri="{FF2B5EF4-FFF2-40B4-BE49-F238E27FC236}">
                <a16:creationId xmlns:a16="http://schemas.microsoft.com/office/drawing/2014/main" id="{9A9C1BB6-5D3C-439D-AFD0-B4CD328FCA46}"/>
              </a:ext>
            </a:extLst>
          </p:cNvPr>
          <p:cNvSpPr/>
          <p:nvPr/>
        </p:nvSpPr>
        <p:spPr>
          <a:xfrm>
            <a:off x="3735612" y="2740355"/>
            <a:ext cx="248479" cy="247456"/>
          </a:xfrm>
          <a:prstGeom prst="ellipse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55E2FDD9-E925-4543-9E95-8ED476EE76B8}"/>
              </a:ext>
            </a:extLst>
          </p:cNvPr>
          <p:cNvSpPr/>
          <p:nvPr/>
        </p:nvSpPr>
        <p:spPr>
          <a:xfrm>
            <a:off x="1391702" y="4266587"/>
            <a:ext cx="248479" cy="247456"/>
          </a:xfrm>
          <a:prstGeom prst="ellipse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>
            <a:extLst>
              <a:ext uri="{FF2B5EF4-FFF2-40B4-BE49-F238E27FC236}">
                <a16:creationId xmlns:a16="http://schemas.microsoft.com/office/drawing/2014/main" id="{123722F6-561A-4909-B00C-E7A2672F293F}"/>
              </a:ext>
            </a:extLst>
          </p:cNvPr>
          <p:cNvSpPr/>
          <p:nvPr/>
        </p:nvSpPr>
        <p:spPr>
          <a:xfrm>
            <a:off x="3436739" y="2333541"/>
            <a:ext cx="248479" cy="247456"/>
          </a:xfrm>
          <a:prstGeom prst="ellipse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6" name="连接符: 肘形 35">
            <a:extLst>
              <a:ext uri="{FF2B5EF4-FFF2-40B4-BE49-F238E27FC236}">
                <a16:creationId xmlns:a16="http://schemas.microsoft.com/office/drawing/2014/main" id="{390A2982-E5C3-4745-BB7C-2DBAF0D8F880}"/>
              </a:ext>
            </a:extLst>
          </p:cNvPr>
          <p:cNvCxnSpPr>
            <a:stCxn id="7" idx="0"/>
            <a:endCxn id="9" idx="0"/>
          </p:cNvCxnSpPr>
          <p:nvPr/>
        </p:nvCxnSpPr>
        <p:spPr>
          <a:xfrm rot="5400000" flipH="1" flipV="1">
            <a:off x="6593476" y="4394338"/>
            <a:ext cx="12700" cy="919094"/>
          </a:xfrm>
          <a:prstGeom prst="bentConnector3">
            <a:avLst>
              <a:gd name="adj1" fmla="val 1800000"/>
            </a:avLst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矩形 36">
            <a:extLst>
              <a:ext uri="{FF2B5EF4-FFF2-40B4-BE49-F238E27FC236}">
                <a16:creationId xmlns:a16="http://schemas.microsoft.com/office/drawing/2014/main" id="{C1B2A9BA-7DA6-46F7-A6AE-CB91A16F2147}"/>
              </a:ext>
            </a:extLst>
          </p:cNvPr>
          <p:cNvSpPr/>
          <p:nvPr/>
        </p:nvSpPr>
        <p:spPr>
          <a:xfrm>
            <a:off x="6281465" y="3975516"/>
            <a:ext cx="626165" cy="36774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8</a:t>
            </a:r>
            <a:endParaRPr lang="zh-CN" altLang="en-US" dirty="0"/>
          </a:p>
        </p:txBody>
      </p: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D6A825F9-A4E0-44F0-9C7C-FE1F2A9C56CE}"/>
              </a:ext>
            </a:extLst>
          </p:cNvPr>
          <p:cNvCxnSpPr>
            <a:cxnSpLocks/>
            <a:endCxn id="37" idx="2"/>
          </p:cNvCxnSpPr>
          <p:nvPr/>
        </p:nvCxnSpPr>
        <p:spPr>
          <a:xfrm flipV="1">
            <a:off x="6594548" y="4343264"/>
            <a:ext cx="0" cy="300866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连接符: 肘形 39">
            <a:extLst>
              <a:ext uri="{FF2B5EF4-FFF2-40B4-BE49-F238E27FC236}">
                <a16:creationId xmlns:a16="http://schemas.microsoft.com/office/drawing/2014/main" id="{6FB5C4C8-8C14-4B2E-B07E-895C48ADFB54}"/>
              </a:ext>
            </a:extLst>
          </p:cNvPr>
          <p:cNvCxnSpPr>
            <a:stCxn id="37" idx="0"/>
            <a:endCxn id="20" idx="0"/>
          </p:cNvCxnSpPr>
          <p:nvPr/>
        </p:nvCxnSpPr>
        <p:spPr>
          <a:xfrm rot="5400000" flipH="1" flipV="1">
            <a:off x="7213964" y="2441836"/>
            <a:ext cx="914264" cy="2153096"/>
          </a:xfrm>
          <a:prstGeom prst="bentConnector3">
            <a:avLst>
              <a:gd name="adj1" fmla="val 125004"/>
            </a:avLst>
          </a:prstGeom>
          <a:ln w="254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矩形 40">
            <a:extLst>
              <a:ext uri="{FF2B5EF4-FFF2-40B4-BE49-F238E27FC236}">
                <a16:creationId xmlns:a16="http://schemas.microsoft.com/office/drawing/2014/main" id="{39995536-1212-4095-8049-4F5CCD9CE734}"/>
              </a:ext>
            </a:extLst>
          </p:cNvPr>
          <p:cNvSpPr/>
          <p:nvPr/>
        </p:nvSpPr>
        <p:spPr>
          <a:xfrm>
            <a:off x="7314305" y="2149667"/>
            <a:ext cx="626165" cy="36774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9</a:t>
            </a:r>
            <a:endParaRPr lang="zh-CN" altLang="en-US" dirty="0"/>
          </a:p>
        </p:txBody>
      </p:sp>
      <p:cxnSp>
        <p:nvCxnSpPr>
          <p:cNvPr id="42" name="直接连接符 41">
            <a:extLst>
              <a:ext uri="{FF2B5EF4-FFF2-40B4-BE49-F238E27FC236}">
                <a16:creationId xmlns:a16="http://schemas.microsoft.com/office/drawing/2014/main" id="{33BA8B76-016F-4D92-BA6C-B09F666D6DD9}"/>
              </a:ext>
            </a:extLst>
          </p:cNvPr>
          <p:cNvCxnSpPr>
            <a:cxnSpLocks/>
            <a:endCxn id="41" idx="2"/>
          </p:cNvCxnSpPr>
          <p:nvPr/>
        </p:nvCxnSpPr>
        <p:spPr>
          <a:xfrm flipV="1">
            <a:off x="7627388" y="2517415"/>
            <a:ext cx="0" cy="300866"/>
          </a:xfrm>
          <a:prstGeom prst="line">
            <a:avLst/>
          </a:prstGeom>
          <a:ln w="254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6707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3" grpId="0" animBg="1"/>
      <p:bldP spid="20" grpId="0" animBg="1"/>
      <p:bldP spid="32" grpId="0" animBg="1"/>
      <p:bldP spid="33" grpId="0" animBg="1"/>
      <p:bldP spid="34" grpId="0" animBg="1"/>
      <p:bldP spid="37" grpId="0" animBg="1"/>
      <p:bldP spid="41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222DF1-3E68-4B59-9C4D-6CF554893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聚类方法</a:t>
            </a:r>
            <a:r>
              <a:rPr lang="en-US" altLang="zh-CN" dirty="0"/>
              <a:t>——</a:t>
            </a:r>
            <a:r>
              <a:rPr lang="zh-CN" altLang="en-US" dirty="0"/>
              <a:t>学习向量量化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EBB7739-ABAF-4C13-9DBF-731C589D23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原型聚类</a:t>
            </a:r>
            <a:endParaRPr lang="en-US" altLang="zh-CN" dirty="0"/>
          </a:p>
          <a:p>
            <a:pPr lvl="1"/>
            <a:r>
              <a:rPr lang="zh-CN" altLang="en-US" dirty="0"/>
              <a:t>原型：样本空间中具有代表性的点</a:t>
            </a:r>
            <a:endParaRPr lang="en-US" altLang="zh-CN" dirty="0"/>
          </a:p>
          <a:p>
            <a:pPr lvl="1"/>
            <a:r>
              <a:rPr lang="zh-CN" altLang="en-US" dirty="0"/>
              <a:t>聚类结构通过一组原型刻画</a:t>
            </a:r>
            <a:endParaRPr lang="en-US" altLang="zh-CN" dirty="0"/>
          </a:p>
          <a:p>
            <a:pPr lvl="1"/>
            <a:r>
              <a:rPr lang="en-US" altLang="zh-CN" dirty="0"/>
              <a:t>K-mean</a:t>
            </a:r>
            <a:r>
              <a:rPr lang="zh-CN" altLang="en-US" dirty="0"/>
              <a:t>也属于原型聚类</a:t>
            </a:r>
            <a:endParaRPr lang="en-US" altLang="zh-CN" dirty="0"/>
          </a:p>
          <a:p>
            <a:r>
              <a:rPr lang="zh-CN" altLang="en-US" dirty="0">
                <a:solidFill>
                  <a:srgbClr val="00B0F0"/>
                </a:solidFill>
              </a:rPr>
              <a:t>监督学习的聚类方法</a:t>
            </a:r>
          </a:p>
        </p:txBody>
      </p:sp>
    </p:spTree>
    <p:extLst>
      <p:ext uri="{BB962C8B-B14F-4D97-AF65-F5344CB8AC3E}">
        <p14:creationId xmlns:p14="http://schemas.microsoft.com/office/powerpoint/2010/main" val="1467306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87792A-C96D-42F2-ABC0-05F71D77C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学习向量量化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DF7D76B9-1785-4F53-BA4B-6339B60B2DB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45346" y="1253353"/>
                <a:ext cx="11661105" cy="5489036"/>
              </a:xfrm>
            </p:spPr>
            <p:txBody>
              <a:bodyPr>
                <a:normAutofit fontScale="62500" lnSpcReduction="20000"/>
              </a:bodyPr>
              <a:lstStyle/>
              <a:p>
                <a:r>
                  <a:rPr lang="zh-CN" altLang="en-US" dirty="0"/>
                  <a:t>流程：</a:t>
                </a:r>
                <a:endParaRPr lang="en-US" altLang="zh-CN" dirty="0"/>
              </a:p>
              <a:p>
                <a:pPr lvl="1"/>
                <a:r>
                  <a:rPr lang="zh-CN" altLang="en-US" sz="2900" b="0" dirty="0"/>
                  <a:t>初始化一组原型向量，从第</a:t>
                </a:r>
                <a:r>
                  <a:rPr lang="en-US" altLang="zh-CN" sz="2900" b="0" dirty="0"/>
                  <a:t>q</a:t>
                </a:r>
                <a:r>
                  <a:rPr lang="zh-CN" altLang="en-US" sz="2900" b="0" dirty="0"/>
                  <a:t>个簇里面随机找一个标记为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9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9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zh-CN" sz="29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</m:oMath>
                </a14:m>
                <a:r>
                  <a:rPr lang="zh-CN" altLang="en-US" sz="2900" b="0" dirty="0"/>
                  <a:t>的样本进行初始化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CN" sz="29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9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9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sz="29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9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9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9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sz="29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2900" b="0" i="1" smtClean="0">
                            <a:latin typeface="Cambria Math" panose="02040503050406030204" pitchFamily="18" charset="0"/>
                          </a:rPr>
                          <m:t>,⋯,</m:t>
                        </m:r>
                        <m:sSub>
                          <m:sSubPr>
                            <m:ctrlPr>
                              <a:rPr lang="en-US" altLang="zh-CN" sz="29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9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sz="29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</m:d>
                  </m:oMath>
                </a14:m>
                <a:endParaRPr lang="zh-CN" altLang="en-US" sz="2900" b="0" dirty="0"/>
              </a:p>
              <a:p>
                <a:pPr lvl="1"/>
                <a:r>
                  <a:rPr lang="en-US" altLang="zh-CN" sz="2900" b="0" dirty="0"/>
                  <a:t>repeat :</a:t>
                </a:r>
              </a:p>
              <a:p>
                <a:pPr lvl="1"/>
                <a:r>
                  <a:rPr lang="en-US" altLang="zh-CN" sz="2900" b="0" dirty="0"/>
                  <a:t>    </a:t>
                </a:r>
                <a:r>
                  <a:rPr lang="zh-CN" altLang="en-US" sz="2900" b="0" dirty="0"/>
                  <a:t>从样本中随机选择样本</a:t>
                </a:r>
                <a14:m>
                  <m:oMath xmlns:m="http://schemas.openxmlformats.org/officeDocument/2006/math">
                    <m:r>
                      <a:rPr lang="en-US" altLang="zh-CN" sz="29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29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9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9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CN" sz="29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9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9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29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CN" sz="29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900" b="0" dirty="0"/>
                  <a:t>，计算样本到每一个原型向量的距离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9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9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CN" sz="2900" b="0" i="1" smtClean="0">
                            <a:latin typeface="Cambria Math" panose="02040503050406030204" pitchFamily="18" charset="0"/>
                          </a:rPr>
                          <m:t>𝑗𝑖</m:t>
                        </m:r>
                      </m:sub>
                    </m:sSub>
                  </m:oMath>
                </a14:m>
                <a:r>
                  <a:rPr lang="zh-CN" altLang="en-US" sz="2900" b="0" dirty="0"/>
                  <a:t>，找到一个最短的距离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sz="29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sz="2900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sz="2900" b="0" i="0" smtClean="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altLang="zh-CN" sz="29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en-US" altLang="zh-CN" sz="29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9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zh-CN" sz="2900" b="0" i="1" smtClean="0">
                                <a:latin typeface="Cambria Math" panose="02040503050406030204" pitchFamily="18" charset="0"/>
                              </a:rPr>
                              <m:t>𝑗𝑖</m:t>
                            </m:r>
                          </m:sub>
                        </m:sSub>
                      </m:e>
                    </m:func>
                  </m:oMath>
                </a14:m>
                <a:endParaRPr lang="zh-CN" altLang="en-US" sz="2900" b="0" dirty="0"/>
              </a:p>
              <a:p>
                <a:pPr lvl="1"/>
                <a:r>
                  <a:rPr lang="zh-CN" altLang="en-US" sz="2900" b="0" dirty="0"/>
                  <a:t>    </a:t>
                </a:r>
                <a:r>
                  <a:rPr lang="en-US" altLang="zh-CN" sz="2900" b="0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9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900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2900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CN" sz="2900" b="0" i="1" dirty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altLang="zh-CN" sz="29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900" b="0" i="1" dirty="0" err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900" b="0" i="0" dirty="0" smtClean="0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</m:oMath>
                </a14:m>
                <a:r>
                  <a:rPr lang="en-US" altLang="zh-CN" sz="2900" b="0" dirty="0"/>
                  <a:t> (</a:t>
                </a:r>
                <a:r>
                  <a:rPr lang="zh-CN" altLang="en-US" sz="2900" b="0" dirty="0"/>
                  <a:t>同一类</a:t>
                </a:r>
                <a:r>
                  <a:rPr lang="en-US" altLang="zh-CN" sz="2900" b="0" dirty="0"/>
                  <a:t>)</a:t>
                </a:r>
              </a:p>
              <a:p>
                <a:pPr lvl="1"/>
                <a:r>
                  <a:rPr lang="en-US" altLang="zh-CN" sz="2900" b="0" dirty="0"/>
                  <a:t>        </a:t>
                </a:r>
                <a14:m>
                  <m:oMath xmlns:m="http://schemas.openxmlformats.org/officeDocument/2006/math">
                    <m:r>
                      <a:rPr lang="en-US" altLang="zh-CN" sz="2900" b="0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sz="2900" b="0" i="1" dirty="0" smtClean="0">
                        <a:latin typeface="Cambria Math" panose="02040503050406030204" pitchFamily="18" charset="0"/>
                      </a:rPr>
                      <m:t>′ := </m:t>
                    </m:r>
                    <m:sSub>
                      <m:sSubPr>
                        <m:ctrlPr>
                          <a:rPr lang="en-US" altLang="zh-CN" sz="29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900" b="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29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900" b="0" i="1" dirty="0" smtClean="0">
                        <a:latin typeface="Cambria Math" panose="02040503050406030204" pitchFamily="18" charset="0"/>
                      </a:rPr>
                      <m:t> + </m:t>
                    </m:r>
                    <m:r>
                      <a:rPr lang="zh-CN" altLang="en-US" sz="2900" b="0" i="1" dirty="0" smtClean="0">
                        <a:latin typeface="Cambria Math" panose="02040503050406030204" pitchFamily="18" charset="0"/>
                      </a:rPr>
                      <m:t>𝜂</m:t>
                    </m:r>
                    <m:r>
                      <a:rPr lang="en-US" altLang="zh-CN" sz="2900" b="0" i="1" dirty="0" smtClean="0">
                        <a:latin typeface="Cambria Math" panose="02040503050406030204" pitchFamily="18" charset="0"/>
                      </a:rPr>
                      <m:t> (</m:t>
                    </m:r>
                    <m:sSub>
                      <m:sSubPr>
                        <m:ctrlPr>
                          <a:rPr lang="en-US" altLang="zh-CN" sz="29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9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900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CN" sz="2900" b="0" i="1" dirty="0" smtClean="0">
                        <a:latin typeface="Cambria Math" panose="02040503050406030204" pitchFamily="18" charset="0"/>
                      </a:rPr>
                      <m:t> − </m:t>
                    </m:r>
                    <m:sSub>
                      <m:sSubPr>
                        <m:ctrlPr>
                          <a:rPr lang="en-US" altLang="zh-CN" sz="29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900" b="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29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900" b="0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altLang="zh-CN" sz="2900" b="0" dirty="0"/>
                  <a:t>(</a:t>
                </a:r>
                <a:r>
                  <a:rPr lang="zh-CN" altLang="en-US" sz="2900" b="0" dirty="0"/>
                  <a:t>减小两者之间的距离，让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900" b="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900" b="0" i="1" dirty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2900" b="0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2900" b="0" dirty="0"/>
                  <a:t>接近这个样本点</a:t>
                </a:r>
                <a:r>
                  <a:rPr lang="en-US" altLang="zh-CN" sz="2900" b="0" dirty="0"/>
                  <a:t>)</a:t>
                </a:r>
              </a:p>
              <a:p>
                <a:pPr lvl="1"/>
                <a:r>
                  <a:rPr lang="en-US" altLang="zh-CN" sz="2900" b="0" dirty="0"/>
                  <a:t>    else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sz="2900" b="0" i="1" dirty="0" smtClean="0">
                        <a:latin typeface="Cambria Math" panose="02040503050406030204" pitchFamily="18" charset="0"/>
                      </a:rPr>
                      <m:t>        </m:t>
                    </m:r>
                    <m:r>
                      <a:rPr lang="en-US" altLang="zh-CN" sz="2900" b="0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sz="2900" b="0" i="1" dirty="0" smtClean="0">
                        <a:latin typeface="Cambria Math" panose="02040503050406030204" pitchFamily="18" charset="0"/>
                      </a:rPr>
                      <m:t>′ := </m:t>
                    </m:r>
                    <m:sSub>
                      <m:sSubPr>
                        <m:ctrlPr>
                          <a:rPr lang="en-US" altLang="zh-CN" sz="29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900" b="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29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900" b="0" i="1" dirty="0" smtClean="0">
                        <a:latin typeface="Cambria Math" panose="02040503050406030204" pitchFamily="18" charset="0"/>
                      </a:rPr>
                      <m:t> − </m:t>
                    </m:r>
                    <m:r>
                      <a:rPr lang="zh-CN" altLang="en-US" sz="2900" b="0" i="1" dirty="0" smtClean="0">
                        <a:latin typeface="Cambria Math" panose="02040503050406030204" pitchFamily="18" charset="0"/>
                      </a:rPr>
                      <m:t>𝜂</m:t>
                    </m:r>
                    <m:r>
                      <a:rPr lang="en-US" altLang="zh-CN" sz="2900" b="0" i="1" dirty="0" smtClean="0">
                        <a:latin typeface="Cambria Math" panose="02040503050406030204" pitchFamily="18" charset="0"/>
                      </a:rPr>
                      <m:t> (</m:t>
                    </m:r>
                    <m:sSub>
                      <m:sSubPr>
                        <m:ctrlPr>
                          <a:rPr lang="en-US" altLang="zh-CN" sz="29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9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900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CN" sz="2900" b="0" i="1" dirty="0" smtClean="0">
                        <a:latin typeface="Cambria Math" panose="02040503050406030204" pitchFamily="18" charset="0"/>
                      </a:rPr>
                      <m:t> − </m:t>
                    </m:r>
                    <m:sSub>
                      <m:sSubPr>
                        <m:ctrlPr>
                          <a:rPr lang="en-US" altLang="zh-CN" sz="29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900" b="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29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900" b="0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zh-CN" altLang="en-US" sz="2900" b="0" dirty="0"/>
                  <a:t>（增大距离，让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900" b="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900" b="0" i="1" dirty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2900" b="0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2900" b="0" dirty="0"/>
                  <a:t>远离样本点）</a:t>
                </a:r>
              </a:p>
              <a:p>
                <a:pPr lvl="1"/>
                <a:r>
                  <a:rPr lang="zh-CN" altLang="en-US" sz="2900" b="0" dirty="0"/>
                  <a:t>    更新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9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900" b="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29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900" b="0" i="1" dirty="0">
                        <a:latin typeface="Cambria Math" panose="02040503050406030204" pitchFamily="18" charset="0"/>
                      </a:rPr>
                      <m:t>:= </m:t>
                    </m:r>
                    <m:r>
                      <a:rPr lang="en-US" altLang="zh-CN" sz="2900" b="0" i="1" dirty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sz="2900" b="0" i="1" dirty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endParaRPr lang="en-US" altLang="zh-CN" sz="2900" b="0" dirty="0"/>
              </a:p>
              <a:p>
                <a:pPr lvl="1"/>
                <a:r>
                  <a:rPr lang="zh-CN" altLang="en-US" sz="2900" b="0" dirty="0"/>
                  <a:t>迭代直到满足要结束的条件</a:t>
                </a:r>
                <a:endParaRPr lang="en-US" altLang="zh-CN" sz="2900" b="0" dirty="0"/>
              </a:p>
              <a:p>
                <a:pPr lvl="1"/>
                <a:r>
                  <a:rPr lang="zh-CN" altLang="en-US" sz="2900" b="0" dirty="0"/>
                  <a:t>可得输出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CN" sz="2900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900" b="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900" b="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sz="2900" b="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900" b="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900" b="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900" b="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sz="2900" b="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2900" b="0" i="1">
                            <a:latin typeface="Cambria Math" panose="02040503050406030204" pitchFamily="18" charset="0"/>
                          </a:rPr>
                          <m:t>,⋯,</m:t>
                        </m:r>
                        <m:sSub>
                          <m:sSubPr>
                            <m:ctrlPr>
                              <a:rPr lang="en-US" altLang="zh-CN" sz="2900" b="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900" b="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sz="2900" b="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</m:d>
                    <m:r>
                      <a:rPr lang="en-US" altLang="zh-CN" sz="2900" b="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2900" b="0" dirty="0"/>
                  <a:t>。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DF7D76B9-1785-4F53-BA4B-6339B60B2DB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45346" y="1253353"/>
                <a:ext cx="11661105" cy="5489036"/>
              </a:xfrm>
              <a:blipFill>
                <a:blip r:embed="rId2"/>
                <a:stretch>
                  <a:fillRect l="-314" t="-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576736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1A111BD-15A2-4D47-A2FB-EE0757C5C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</a:t>
            </a:r>
            <a:r>
              <a:rPr lang="zh-CN" altLang="en-US" dirty="0"/>
              <a:t>近邻（</a:t>
            </a:r>
            <a:r>
              <a:rPr lang="en-US" altLang="zh-CN" dirty="0"/>
              <a:t>K-nearest neighbor, k-NN</a:t>
            </a:r>
            <a:r>
              <a:rPr lang="zh-CN" altLang="en-US" dirty="0"/>
              <a:t>）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B1D861F7-5829-44ED-A5C9-E295A18600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altLang="zh-CN" dirty="0"/>
              <a:t>  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1968</a:t>
            </a:r>
            <a:r>
              <a:rPr lang="zh-CN" altLang="en-US" dirty="0"/>
              <a:t>年，</a:t>
            </a:r>
            <a:r>
              <a:rPr lang="en-US" altLang="zh-CN" dirty="0"/>
              <a:t>Cover </a:t>
            </a:r>
            <a:r>
              <a:rPr lang="zh-CN" altLang="en-US" dirty="0"/>
              <a:t>和 </a:t>
            </a:r>
            <a:r>
              <a:rPr lang="en-US" altLang="zh-CN" dirty="0"/>
              <a:t>Hart </a:t>
            </a:r>
            <a:r>
              <a:rPr lang="zh-CN" altLang="en-US" dirty="0"/>
              <a:t>提出了最初的近邻法</a:t>
            </a:r>
            <a:endParaRPr lang="en-US" altLang="zh-CN" dirty="0"/>
          </a:p>
          <a:p>
            <a:r>
              <a:rPr lang="zh-CN" altLang="en-US" dirty="0">
                <a:solidFill>
                  <a:srgbClr val="0085B4"/>
                </a:solidFill>
              </a:rPr>
              <a:t>基本思想</a:t>
            </a:r>
            <a:r>
              <a:rPr lang="zh-CN" altLang="en-US" dirty="0"/>
              <a:t>：根据</a:t>
            </a:r>
            <a:r>
              <a:rPr lang="en-US" altLang="zh-CN" dirty="0"/>
              <a:t>k</a:t>
            </a:r>
            <a:r>
              <a:rPr lang="zh-CN" altLang="en-US" dirty="0"/>
              <a:t>个最近邻的训练实例的类别，通过</a:t>
            </a:r>
            <a:r>
              <a:rPr lang="zh-CN" altLang="en-US" dirty="0">
                <a:solidFill>
                  <a:srgbClr val="FF0000"/>
                </a:solidFill>
              </a:rPr>
              <a:t>多数表决</a:t>
            </a:r>
            <a:r>
              <a:rPr lang="zh-CN" altLang="en-US" dirty="0"/>
              <a:t>等方式进行预测</a:t>
            </a:r>
            <a:r>
              <a:rPr lang="en-US" altLang="zh-CN" dirty="0"/>
              <a:t>   </a:t>
            </a:r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2E5A08B-480A-4A15-80F6-CDAFD8AC68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699" y="1434318"/>
            <a:ext cx="6462760" cy="2752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42239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C33BA58-2B7F-4829-A2C3-9A26B72FC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学习向量量化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014E10D-302A-41E1-A8F2-B79D2C95BE7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sz="2400" dirty="0"/>
                  <a:t>得到的是</a:t>
                </a:r>
                <a:r>
                  <a:rPr lang="zh-CN" altLang="en-US" sz="2400" dirty="0">
                    <a:solidFill>
                      <a:srgbClr val="C00000"/>
                    </a:solidFill>
                  </a:rPr>
                  <a:t>原型向量</a:t>
                </a:r>
                <a:r>
                  <a:rPr lang="zh-CN" altLang="en-US" sz="2400" dirty="0"/>
                  <a:t>，若将样本用对应的原型向量表示，则可以实现有损压缩，称为向量量化</a:t>
                </a:r>
                <a:endParaRPr lang="en-US" altLang="zh-CN" sz="2400" dirty="0"/>
              </a:p>
              <a:p>
                <a:r>
                  <a:rPr lang="zh-CN" altLang="en-US" sz="2400" dirty="0"/>
                  <a:t>每个原型向量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zh-CN" altLang="en-US" sz="2400" dirty="0"/>
                  <a:t>定义了与之相关的区域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zh-CN" altLang="en-US" sz="2400" dirty="0"/>
                  <a:t>，将空间划分为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  <m:t>𝑹</m:t>
                            </m:r>
                          </m:e>
                          <m:sub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  <m:t>𝑹</m:t>
                            </m:r>
                          </m:e>
                          <m:sub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,⋯,</m:t>
                        </m:r>
                        <m:sSub>
                          <m:sSubPr>
                            <m:ctrlP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  <m:t>𝑹</m:t>
                            </m:r>
                          </m:e>
                          <m:sub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  <m:t>𝒒</m:t>
                            </m:r>
                          </m:sub>
                        </m:sSub>
                      </m:e>
                    </m:d>
                  </m:oMath>
                </a14:m>
                <a:endParaRPr lang="en-US" altLang="zh-CN" dirty="0"/>
              </a:p>
              <a:p>
                <a:pPr lvl="1"/>
                <a:r>
                  <a:rPr lang="en-US" altLang="zh-CN" dirty="0">
                    <a:solidFill>
                      <a:srgbClr val="0070C0"/>
                    </a:solidFill>
                  </a:rPr>
                  <a:t>Voronoi</a:t>
                </a:r>
                <a:r>
                  <a:rPr lang="zh-CN" altLang="en-US" dirty="0">
                    <a:solidFill>
                      <a:srgbClr val="0070C0"/>
                    </a:solidFill>
                  </a:rPr>
                  <a:t>剖分</a:t>
                </a:r>
                <a:endParaRPr lang="en-US" altLang="zh-CN" dirty="0">
                  <a:solidFill>
                    <a:srgbClr val="0070C0"/>
                  </a:solidFill>
                </a:endParaRPr>
              </a:p>
              <a:p>
                <a:pPr lvl="1"/>
                <a:endParaRPr lang="zh-CN" altLang="en-US" dirty="0"/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014E10D-302A-41E1-A8F2-B79D2C95BE7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8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0184EA01-F922-4625-8AE5-8CC947BCAB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736" y="3872165"/>
            <a:ext cx="3095238" cy="262857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CD6D181-E993-4D59-8182-A565D523A2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8279" y="3968921"/>
            <a:ext cx="3095238" cy="2297116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AB733068-E68D-4FE4-AE50-397E468F5296}"/>
              </a:ext>
            </a:extLst>
          </p:cNvPr>
          <p:cNvSpPr/>
          <p:nvPr/>
        </p:nvSpPr>
        <p:spPr>
          <a:xfrm>
            <a:off x="7830166" y="4918041"/>
            <a:ext cx="386963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333333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在网络通讯中</a:t>
            </a:r>
            <a:r>
              <a:rPr lang="en-US" altLang="zh-CN" b="1" dirty="0">
                <a:solidFill>
                  <a:srgbClr val="333333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,</a:t>
            </a:r>
            <a:r>
              <a:rPr lang="zh-CN" altLang="en-US" b="1" dirty="0">
                <a:solidFill>
                  <a:srgbClr val="333333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利用加权</a:t>
            </a:r>
            <a:r>
              <a:rPr lang="en-US" altLang="zh-CN" b="1" dirty="0">
                <a:solidFill>
                  <a:srgbClr val="333333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Voronoi</a:t>
            </a:r>
            <a:r>
              <a:rPr lang="zh-CN" altLang="en-US" b="1" dirty="0">
                <a:solidFill>
                  <a:srgbClr val="333333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图设计中继站的位置可以提高利用率</a:t>
            </a:r>
            <a:r>
              <a:rPr lang="en-US" altLang="zh-CN" b="1" dirty="0">
                <a:solidFill>
                  <a:srgbClr val="333333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,</a:t>
            </a:r>
            <a:r>
              <a:rPr lang="zh-CN" altLang="en-US" b="1" dirty="0">
                <a:solidFill>
                  <a:srgbClr val="333333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降低成本。</a:t>
            </a:r>
            <a:endParaRPr lang="zh-CN" altLang="en-US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55B3B26-0DD1-4BB4-8B65-C49E9E3AF283}"/>
              </a:ext>
            </a:extLst>
          </p:cNvPr>
          <p:cNvSpPr/>
          <p:nvPr/>
        </p:nvSpPr>
        <p:spPr>
          <a:xfrm>
            <a:off x="7910630" y="4308709"/>
            <a:ext cx="12362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Voronoi</a:t>
            </a:r>
            <a:r>
              <a:rPr lang="zh-CN" altLang="en-US" b="1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图</a:t>
            </a:r>
            <a:endParaRPr lang="zh-CN" altLang="en-US" dirty="0">
              <a:solidFill>
                <a:srgbClr val="0070C0"/>
              </a:solidFill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293CB9C-C646-437E-806D-232E268D23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13273" y="2249291"/>
            <a:ext cx="5561905" cy="600000"/>
          </a:xfrm>
          <a:prstGeom prst="rect">
            <a:avLst/>
          </a:prstGeom>
          <a:ln w="19050">
            <a:solidFill>
              <a:srgbClr val="00B050"/>
            </a:solidFill>
            <a:prstDash val="sysDash"/>
          </a:ln>
        </p:spPr>
      </p:pic>
    </p:spTree>
    <p:extLst>
      <p:ext uri="{BB962C8B-B14F-4D97-AF65-F5344CB8AC3E}">
        <p14:creationId xmlns:p14="http://schemas.microsoft.com/office/powerpoint/2010/main" val="1641788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4BD263A-EA25-44A9-9A0A-BE9AA21E7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聚类方法</a:t>
            </a:r>
            <a:r>
              <a:rPr lang="en-US" altLang="zh-CN" dirty="0"/>
              <a:t>——</a:t>
            </a:r>
            <a:r>
              <a:rPr lang="zh-CN" altLang="en-US" dirty="0"/>
              <a:t>标签传播</a:t>
            </a:r>
            <a:r>
              <a:rPr lang="en-US" altLang="zh-CN" dirty="0"/>
              <a:t>Label Propagation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CC66717-D6CB-491C-A540-13DFEBCA09D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45346" y="1478294"/>
                <a:ext cx="11661105" cy="5489036"/>
              </a:xfrm>
            </p:spPr>
            <p:txBody>
              <a:bodyPr/>
              <a:lstStyle/>
              <a:p>
                <a:r>
                  <a:rPr lang="zh-CN" altLang="en-US" sz="2400" dirty="0"/>
                  <a:t>标签传播算法（</a:t>
                </a:r>
                <a:r>
                  <a:rPr lang="en-US" altLang="zh-CN" sz="2400" dirty="0"/>
                  <a:t>LPA</a:t>
                </a:r>
                <a:r>
                  <a:rPr lang="zh-CN" altLang="en-US" sz="2400" dirty="0"/>
                  <a:t>）是基于图的</a:t>
                </a:r>
                <a:r>
                  <a:rPr lang="zh-CN" altLang="en-US" sz="2400" dirty="0">
                    <a:solidFill>
                      <a:srgbClr val="0070C0"/>
                    </a:solidFill>
                  </a:rPr>
                  <a:t>半监督学习</a:t>
                </a:r>
                <a:r>
                  <a:rPr lang="zh-CN" altLang="en-US" sz="2400" dirty="0"/>
                  <a:t>算法，基本思路是从已标记的节点标签信息来预测未标记的节点标签信息，利用样本间的关系，建立完全图模型，适用于无向图。</a:t>
                </a:r>
                <a:endParaRPr lang="en-US" altLang="zh-CN" sz="2400" dirty="0"/>
              </a:p>
              <a:p>
                <a:r>
                  <a:rPr lang="zh-CN" altLang="en-US" sz="2400" dirty="0"/>
                  <a:t>基本算法思想：</a:t>
                </a:r>
                <a:endParaRPr lang="en-US" altLang="zh-CN" sz="2400" dirty="0"/>
              </a:p>
              <a:p>
                <a:pPr lvl="1"/>
                <a:r>
                  <a:rPr lang="zh-CN" altLang="en-US" dirty="0"/>
                  <a:t>已标注数据：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{</m:t>
                    </m:r>
                    <m:d>
                      <m:d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,⋯, (</m:t>
                    </m:r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𝒍</m:t>
                        </m:r>
                      </m:sub>
                    </m:sSub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𝒍</m:t>
                        </m:r>
                      </m:sub>
                    </m:sSub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)}</m:t>
                    </m:r>
                  </m:oMath>
                </a14:m>
                <a:r>
                  <a:rPr lang="en-US" altLang="zh-CN" dirty="0"/>
                  <a:t>; </a:t>
                </a:r>
                <a:r>
                  <a:rPr lang="zh-CN" altLang="en-US" dirty="0"/>
                  <a:t>未标注数据：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𝒍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,⋯, </m:t>
                    </m:r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𝒍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𝒖</m:t>
                        </m:r>
                      </m:sub>
                    </m:sSub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altLang="zh-CN" dirty="0"/>
              </a:p>
              <a:p>
                <a:pPr lvl="1"/>
                <a:r>
                  <a:rPr lang="zh-CN" altLang="en-US" dirty="0"/>
                  <a:t>依据全连接图，计算两两节点之间的传播概率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构造传播概率矩阵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p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𝒍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𝒖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)×(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𝒍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𝒖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endParaRPr lang="en-US" altLang="zh-CN" dirty="0"/>
              </a:p>
              <a:p>
                <a:pPr lvl="1"/>
                <a:r>
                  <a:rPr lang="zh-CN" altLang="en-US" dirty="0"/>
                  <a:t>定义标签矩阵</a:t>
                </a:r>
                <a14:m>
                  <m:oMath xmlns:m="http://schemas.openxmlformats.org/officeDocument/2006/math">
                    <m:r>
                      <a:rPr lang="en-US" altLang="zh-CN" b="1" i="0" smtClean="0">
                        <a:latin typeface="Cambria Math" panose="02040503050406030204" pitchFamily="18" charset="0"/>
                      </a:rPr>
                      <m:t>𝐘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𝒍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𝒖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)×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𝑪</m:t>
                        </m:r>
                      </m:sup>
                    </m:sSup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CC66717-D6CB-491C-A540-13DFEBCA09D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45346" y="1478294"/>
                <a:ext cx="11661105" cy="5489036"/>
              </a:xfrm>
              <a:blipFill>
                <a:blip r:embed="rId2"/>
                <a:stretch>
                  <a:fillRect l="-68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7D83F716-6BF3-4E70-BD97-C2B637F59F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5688" y="4477479"/>
            <a:ext cx="4251583" cy="51460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C94633A-39E5-4CD8-B6AA-BE8E6D21CF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8160" y="5207803"/>
            <a:ext cx="2875055" cy="514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005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786C675-3D72-4CA5-8714-C47A3259A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标签传播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F8BD40F-41DC-460A-BAE3-67A4D0E0BA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流程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20BAD28-BBA2-494E-9AB2-156E1A1530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805" y="2236117"/>
            <a:ext cx="7482905" cy="370748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标注: 线形 4">
                <a:extLst>
                  <a:ext uri="{FF2B5EF4-FFF2-40B4-BE49-F238E27FC236}">
                    <a16:creationId xmlns:a16="http://schemas.microsoft.com/office/drawing/2014/main" id="{141C4966-1FFB-4D71-BF5F-5659D9C6FA81}"/>
                  </a:ext>
                </a:extLst>
              </p:cNvPr>
              <p:cNvSpPr/>
              <p:nvPr/>
            </p:nvSpPr>
            <p:spPr>
              <a:xfrm>
                <a:off x="7784932" y="1003853"/>
                <a:ext cx="4245936" cy="2425147"/>
              </a:xfrm>
              <a:prstGeom prst="borderCallout1">
                <a:avLst>
                  <a:gd name="adj1" fmla="val 18750"/>
                  <a:gd name="adj2" fmla="val -8333"/>
                  <a:gd name="adj3" fmla="val 143083"/>
                  <a:gd name="adj4" fmla="val -97676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12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13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14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21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22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23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24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31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32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33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34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41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42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43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44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en-US" altLang="zh-CN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12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13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21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22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23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31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32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33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41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42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43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en-US" altLang="zh-CN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14</m:t>
                          </m:r>
                        </m:sub>
                      </m:sSub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41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" name="标注: 线形 4">
                <a:extLst>
                  <a:ext uri="{FF2B5EF4-FFF2-40B4-BE49-F238E27FC236}">
                    <a16:creationId xmlns:a16="http://schemas.microsoft.com/office/drawing/2014/main" id="{141C4966-1FFB-4D71-BF5F-5659D9C6FA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4932" y="1003853"/>
                <a:ext cx="4245936" cy="2425147"/>
              </a:xfrm>
              <a:prstGeom prst="borderCallout1">
                <a:avLst>
                  <a:gd name="adj1" fmla="val 18750"/>
                  <a:gd name="adj2" fmla="val -8333"/>
                  <a:gd name="adj3" fmla="val 143083"/>
                  <a:gd name="adj4" fmla="val -97676"/>
                </a:avLst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29060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B453DB-EF69-433B-B0C7-FC1A7FA63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标签传播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6A8B205-9826-495E-9D89-2046BB1065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社会网络中的社群发现</a:t>
            </a:r>
          </a:p>
          <a:p>
            <a:endParaRPr lang="zh-CN" alt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7466FB4E-1E6F-4FCA-BE43-914B035ACA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1937" y="2252391"/>
            <a:ext cx="4998558" cy="39275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未知">
            <a:extLst>
              <a:ext uri="{FF2B5EF4-FFF2-40B4-BE49-F238E27FC236}">
                <a16:creationId xmlns:a16="http://schemas.microsoft.com/office/drawing/2014/main" id="{2CF1B993-FCC4-4E47-AFE1-53670FE92EAD}"/>
              </a:ext>
            </a:extLst>
          </p:cNvPr>
          <p:cNvSpPr>
            <a:spLocks/>
          </p:cNvSpPr>
          <p:nvPr/>
        </p:nvSpPr>
        <p:spPr bwMode="auto">
          <a:xfrm>
            <a:off x="1749853" y="3027090"/>
            <a:ext cx="2288541" cy="1811748"/>
          </a:xfrm>
          <a:custGeom>
            <a:avLst/>
            <a:gdLst>
              <a:gd name="T0" fmla="*/ 81682 w 1872"/>
              <a:gd name="T1" fmla="*/ 266700 h 1344"/>
              <a:gd name="T2" fmla="*/ 1131874 w 1872"/>
              <a:gd name="T3" fmla="*/ 266700 h 1344"/>
              <a:gd name="T4" fmla="*/ 2532130 w 1872"/>
              <a:gd name="T5" fmla="*/ 1257300 h 1344"/>
              <a:gd name="T6" fmla="*/ 2322092 w 1872"/>
              <a:gd name="T7" fmla="*/ 1866900 h 1344"/>
              <a:gd name="T8" fmla="*/ 641784 w 1872"/>
              <a:gd name="T9" fmla="*/ 1866900 h 1344"/>
              <a:gd name="T10" fmla="*/ 81682 w 1872"/>
              <a:gd name="T11" fmla="*/ 266700 h 134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872"/>
              <a:gd name="T19" fmla="*/ 0 h 1344"/>
              <a:gd name="T20" fmla="*/ 1872 w 1872"/>
              <a:gd name="T21" fmla="*/ 1344 h 1344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872" h="1344">
                <a:moveTo>
                  <a:pt x="56" y="168"/>
                </a:moveTo>
                <a:cubicBezTo>
                  <a:pt x="112" y="0"/>
                  <a:pt x="496" y="64"/>
                  <a:pt x="776" y="168"/>
                </a:cubicBezTo>
                <a:cubicBezTo>
                  <a:pt x="1056" y="272"/>
                  <a:pt x="1600" y="624"/>
                  <a:pt x="1736" y="792"/>
                </a:cubicBezTo>
                <a:cubicBezTo>
                  <a:pt x="1872" y="960"/>
                  <a:pt x="1808" y="1112"/>
                  <a:pt x="1592" y="1176"/>
                </a:cubicBezTo>
                <a:cubicBezTo>
                  <a:pt x="1376" y="1240"/>
                  <a:pt x="696" y="1344"/>
                  <a:pt x="440" y="1176"/>
                </a:cubicBezTo>
                <a:cubicBezTo>
                  <a:pt x="184" y="1008"/>
                  <a:pt x="0" y="336"/>
                  <a:pt x="56" y="168"/>
                </a:cubicBezTo>
                <a:close/>
              </a:path>
            </a:pathLst>
          </a:custGeom>
          <a:solidFill>
            <a:srgbClr val="FF99CC">
              <a:alpha val="0"/>
            </a:srgbClr>
          </a:solidFill>
          <a:ln w="25400" cmpd="sng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" name="未知">
            <a:extLst>
              <a:ext uri="{FF2B5EF4-FFF2-40B4-BE49-F238E27FC236}">
                <a16:creationId xmlns:a16="http://schemas.microsoft.com/office/drawing/2014/main" id="{C62329FB-5CD0-4E6E-BA2D-9316E91FC7C5}"/>
              </a:ext>
            </a:extLst>
          </p:cNvPr>
          <p:cNvSpPr>
            <a:spLocks/>
          </p:cNvSpPr>
          <p:nvPr/>
        </p:nvSpPr>
        <p:spPr bwMode="auto">
          <a:xfrm>
            <a:off x="4851195" y="2252391"/>
            <a:ext cx="2019300" cy="1971630"/>
          </a:xfrm>
          <a:custGeom>
            <a:avLst/>
            <a:gdLst>
              <a:gd name="T0" fmla="*/ 342900 w 1328"/>
              <a:gd name="T1" fmla="*/ 88900 h 1464"/>
              <a:gd name="T2" fmla="*/ 38100 w 1328"/>
              <a:gd name="T3" fmla="*/ 546100 h 1464"/>
              <a:gd name="T4" fmla="*/ 571500 w 1328"/>
              <a:gd name="T5" fmla="*/ 1231900 h 1464"/>
              <a:gd name="T6" fmla="*/ 1181100 w 1328"/>
              <a:gd name="T7" fmla="*/ 2070100 h 1464"/>
              <a:gd name="T8" fmla="*/ 1790700 w 1328"/>
              <a:gd name="T9" fmla="*/ 2222500 h 1464"/>
              <a:gd name="T10" fmla="*/ 2095500 w 1328"/>
              <a:gd name="T11" fmla="*/ 1460500 h 1464"/>
              <a:gd name="T12" fmla="*/ 1714500 w 1328"/>
              <a:gd name="T13" fmla="*/ 622300 h 1464"/>
              <a:gd name="T14" fmla="*/ 800100 w 1328"/>
              <a:gd name="T15" fmla="*/ 88900 h 1464"/>
              <a:gd name="T16" fmla="*/ 342900 w 1328"/>
              <a:gd name="T17" fmla="*/ 88900 h 1464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1328"/>
              <a:gd name="T28" fmla="*/ 0 h 1464"/>
              <a:gd name="T29" fmla="*/ 1328 w 1328"/>
              <a:gd name="T30" fmla="*/ 1464 h 1464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1328" h="1464">
                <a:moveTo>
                  <a:pt x="216" y="56"/>
                </a:moveTo>
                <a:cubicBezTo>
                  <a:pt x="136" y="104"/>
                  <a:pt x="0" y="224"/>
                  <a:pt x="24" y="344"/>
                </a:cubicBezTo>
                <a:cubicBezTo>
                  <a:pt x="48" y="464"/>
                  <a:pt x="240" y="616"/>
                  <a:pt x="360" y="776"/>
                </a:cubicBezTo>
                <a:cubicBezTo>
                  <a:pt x="480" y="936"/>
                  <a:pt x="616" y="1200"/>
                  <a:pt x="744" y="1304"/>
                </a:cubicBezTo>
                <a:cubicBezTo>
                  <a:pt x="872" y="1408"/>
                  <a:pt x="1032" y="1464"/>
                  <a:pt x="1128" y="1400"/>
                </a:cubicBezTo>
                <a:cubicBezTo>
                  <a:pt x="1224" y="1336"/>
                  <a:pt x="1328" y="1088"/>
                  <a:pt x="1320" y="920"/>
                </a:cubicBezTo>
                <a:cubicBezTo>
                  <a:pt x="1312" y="752"/>
                  <a:pt x="1216" y="536"/>
                  <a:pt x="1080" y="392"/>
                </a:cubicBezTo>
                <a:cubicBezTo>
                  <a:pt x="944" y="248"/>
                  <a:pt x="648" y="112"/>
                  <a:pt x="504" y="56"/>
                </a:cubicBezTo>
                <a:cubicBezTo>
                  <a:pt x="360" y="0"/>
                  <a:pt x="296" y="8"/>
                  <a:pt x="216" y="56"/>
                </a:cubicBezTo>
                <a:close/>
              </a:path>
            </a:pathLst>
          </a:custGeom>
          <a:solidFill>
            <a:schemeClr val="accent1">
              <a:alpha val="0"/>
            </a:schemeClr>
          </a:solidFill>
          <a:ln w="25400" cmpd="sng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墨迹 6">
                <a:extLst>
                  <a:ext uri="{FF2B5EF4-FFF2-40B4-BE49-F238E27FC236}">
                    <a16:creationId xmlns:a16="http://schemas.microsoft.com/office/drawing/2014/main" id="{04C5CF1A-904A-45EB-BF97-757EB68C39B2}"/>
                  </a:ext>
                </a:extLst>
              </p14:cNvPr>
              <p14:cNvContentPartPr/>
              <p14:nvPr/>
            </p14:nvContentPartPr>
            <p14:xfrm>
              <a:off x="2670974" y="2373733"/>
              <a:ext cx="1466640" cy="1159560"/>
            </p14:xfrm>
          </p:contentPart>
        </mc:Choice>
        <mc:Fallback xmlns="">
          <p:pic>
            <p:nvPicPr>
              <p:cNvPr id="7" name="墨迹 6">
                <a:extLst>
                  <a:ext uri="{FF2B5EF4-FFF2-40B4-BE49-F238E27FC236}">
                    <a16:creationId xmlns:a16="http://schemas.microsoft.com/office/drawing/2014/main" id="{04C5CF1A-904A-45EB-BF97-757EB68C39B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652970" y="2355733"/>
                <a:ext cx="1502289" cy="1195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73554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10C048-2A2D-4C31-A477-814A6C848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KNN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D17AA695-E14C-4C7D-BD55-7D4EBC00F53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zh-CN" altLang="en-US" dirty="0">
                    <a:solidFill>
                      <a:srgbClr val="FF0000"/>
                    </a:solidFill>
                  </a:rPr>
                  <a:t>算法</a:t>
                </a:r>
                <a:r>
                  <a:rPr lang="zh-CN" altLang="en-US" dirty="0"/>
                  <a:t>：</a:t>
                </a:r>
                <a:endParaRPr lang="en-US" altLang="zh-CN" dirty="0"/>
              </a:p>
              <a:p>
                <a:pPr lvl="1"/>
                <a:r>
                  <a:rPr lang="zh-CN" altLang="en-US" dirty="0">
                    <a:solidFill>
                      <a:srgbClr val="0085B4"/>
                    </a:solidFill>
                  </a:rPr>
                  <a:t>输入</a:t>
                </a:r>
                <a:r>
                  <a:rPr lang="zh-CN" altLang="en-US" dirty="0"/>
                  <a:t>：训练数据集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={</m:t>
                    </m:r>
                    <m:d>
                      <m:d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⋯,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𝑵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𝑵</m:t>
                            </m:r>
                          </m:sub>
                        </m:sSub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zh-CN" altLang="en-US" dirty="0"/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altLang="zh-CN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zh-CN" alt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𝓧</m:t>
                    </m:r>
                    <m:r>
                      <a:rPr lang="zh-CN" alt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⊆</m:t>
                    </m:r>
                    <m:sSup>
                      <m:sSupPr>
                        <m:ctrlPr>
                          <a:rPr lang="en-US" altLang="zh-CN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𝑹</m:t>
                        </m:r>
                      </m:e>
                      <m:sup>
                        <m:r>
                          <a:rPr lang="en-US" altLang="zh-CN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</m:sup>
                    </m:sSup>
                  </m:oMath>
                </a14:m>
                <a:r>
                  <a:rPr lang="en-US" altLang="zh-CN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altLang="zh-CN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zh-CN" alt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𝓨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𝒄</m:t>
                        </m:r>
                      </m:e>
                      <m:sub>
                        <m:r>
                          <a:rPr lang="en-US" altLang="zh-CN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,⋯,</m:t>
                    </m:r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𝒄</m:t>
                        </m:r>
                      </m:e>
                      <m:sub>
                        <m:r>
                          <a:rPr lang="en-US" altLang="zh-CN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𝑲</m:t>
                        </m:r>
                      </m:sub>
                    </m:sSub>
                    <m:r>
                      <a:rPr lang="en-US" altLang="zh-CN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endParaRPr lang="en-US" altLang="zh-CN" dirty="0"/>
              </a:p>
              <a:p>
                <a:pPr lvl="1"/>
                <a:r>
                  <a:rPr lang="zh-CN" altLang="en-US" dirty="0">
                    <a:solidFill>
                      <a:srgbClr val="0085B4"/>
                    </a:solidFill>
                  </a:rPr>
                  <a:t>输出</a:t>
                </a:r>
                <a:r>
                  <a:rPr lang="zh-CN" altLang="en-US" dirty="0"/>
                  <a:t>：实例</a:t>
                </a:r>
                <a14:m>
                  <m:oMath xmlns:m="http://schemas.openxmlformats.org/officeDocument/2006/math">
                    <m:r>
                      <m:rPr>
                        <m:brk m:alnAt="9"/>
                      </m:rP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zh-CN" altLang="en-US" dirty="0"/>
                  <a:t>的所属类别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r>
                  <a:rPr lang="en-US" altLang="zh-CN" dirty="0">
                    <a:solidFill>
                      <a:srgbClr val="FF0000"/>
                    </a:solidFill>
                  </a:rPr>
                  <a:t>Step1</a:t>
                </a:r>
                <a:r>
                  <a:rPr lang="en-US" altLang="zh-CN" dirty="0"/>
                  <a:t>: </a:t>
                </a:r>
                <a:r>
                  <a:rPr lang="zh-CN" altLang="en-US" dirty="0"/>
                  <a:t>从训练集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𝑻</m:t>
                    </m:r>
                  </m:oMath>
                </a14:m>
                <a:r>
                  <a:rPr lang="zh-CN" altLang="en-US" dirty="0"/>
                  <a:t>中寻找与</a:t>
                </a:r>
                <a14:m>
                  <m:oMath xmlns:m="http://schemas.openxmlformats.org/officeDocument/2006/math">
                    <m:r>
                      <m:rPr>
                        <m:brk m:alnAt="9"/>
                      </m:rP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zh-CN" altLang="en-US" dirty="0"/>
                  <a:t>最近邻的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zh-CN" altLang="en-US" dirty="0"/>
                  <a:t>个点，记作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𝑵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</m:sSub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:pPr lvl="1"/>
                <a:r>
                  <a:rPr lang="en-US" altLang="zh-CN" dirty="0">
                    <a:solidFill>
                      <a:srgbClr val="FF0000"/>
                    </a:solidFill>
                  </a:rPr>
                  <a:t>Step2</a:t>
                </a:r>
                <a:r>
                  <a:rPr lang="en-US" altLang="zh-CN" dirty="0"/>
                  <a:t>: 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𝒂𝒓𝒈𝒎𝒂𝒙</m:t>
                        </m:r>
                      </m:e>
                      <m:sub>
                        <m:sSub>
                          <m:sSub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𝒄</m:t>
                            </m:r>
                          </m:e>
                          <m:sub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𝒋</m:t>
                            </m:r>
                          </m:sub>
                        </m:sSub>
                      </m:sub>
                    </m:sSub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  <m:r>
                          <m:rPr>
                            <m:brk m:alnAt="9"/>
                          </m:rP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𝑵</m:t>
                            </m:r>
                          </m:e>
                          <m:sub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𝒌</m:t>
                            </m:r>
                          </m:sub>
                        </m:sSub>
                        <m:r>
                          <m:rPr>
                            <m:brk m:alnAt="9"/>
                          </m:rP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b>
                      <m:sup/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𝑰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𝒄</m:t>
                            </m:r>
                          </m:e>
                          <m:sub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𝒋</m:t>
                            </m:r>
                          </m:sub>
                        </m:s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D17AA695-E14C-4C7D-BD55-7D4EBC00F53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985489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8BDD878-5D8E-40B5-8F39-D00C0F7E1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KNN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D825F7C-4BBF-4233-9075-98CF4C8B58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优点</a:t>
            </a:r>
            <a:endParaRPr lang="en-US" altLang="zh-CN" dirty="0">
              <a:solidFill>
                <a:srgbClr val="FF0000"/>
              </a:solidFill>
            </a:endParaRPr>
          </a:p>
          <a:p>
            <a:pPr lvl="1"/>
            <a:r>
              <a:rPr lang="zh-CN" altLang="en-US" dirty="0"/>
              <a:t>没有显示训练过程（懒惰学习 </a:t>
            </a:r>
            <a:r>
              <a:rPr lang="en-US" altLang="zh-CN" dirty="0"/>
              <a:t>lazy learning)</a:t>
            </a:r>
          </a:p>
          <a:p>
            <a:pPr lvl="1"/>
            <a:r>
              <a:rPr lang="zh-CN" altLang="en-US" dirty="0"/>
              <a:t>训练开销是</a:t>
            </a:r>
            <a:r>
              <a:rPr lang="en-US" altLang="zh-CN" dirty="0"/>
              <a:t>0</a:t>
            </a:r>
            <a:r>
              <a:rPr lang="zh-CN" altLang="en-US" dirty="0"/>
              <a:t>，仅仅保存样本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>
                <a:solidFill>
                  <a:srgbClr val="FF0000"/>
                </a:solidFill>
              </a:rPr>
              <a:t>缺点</a:t>
            </a:r>
            <a:endParaRPr lang="en-US" altLang="zh-CN" dirty="0">
              <a:solidFill>
                <a:srgbClr val="FF0000"/>
              </a:solidFill>
            </a:endParaRPr>
          </a:p>
          <a:p>
            <a:pPr lvl="1"/>
            <a:r>
              <a:rPr lang="en-US" altLang="zh-CN" dirty="0">
                <a:solidFill>
                  <a:srgbClr val="0085B4"/>
                </a:solidFill>
              </a:rPr>
              <a:t>k</a:t>
            </a:r>
            <a:r>
              <a:rPr lang="zh-CN" altLang="en-US" dirty="0">
                <a:solidFill>
                  <a:srgbClr val="0085B4"/>
                </a:solidFill>
              </a:rPr>
              <a:t>值的选择</a:t>
            </a:r>
            <a:endParaRPr lang="en-US" altLang="zh-CN" dirty="0">
              <a:solidFill>
                <a:srgbClr val="0085B4"/>
              </a:solidFill>
            </a:endParaRPr>
          </a:p>
          <a:p>
            <a:pPr lvl="2"/>
            <a:r>
              <a:rPr lang="zh-CN" altLang="en-US" dirty="0"/>
              <a:t>交叉验证</a:t>
            </a:r>
            <a:endParaRPr lang="en-US" altLang="zh-CN" dirty="0"/>
          </a:p>
          <a:p>
            <a:pPr marL="457200" lvl="1" indent="0">
              <a:buNone/>
            </a:pP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C25DC4F-CEBF-4F27-9DF6-28697C9AD8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6191" y="3618068"/>
            <a:ext cx="4505358" cy="2647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674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609C96-26F5-4020-BABD-EEC18FB81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KNN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6EFA577-CB91-4806-8091-60DB3CB7B9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FF0000"/>
                </a:solidFill>
              </a:rPr>
              <a:t>缺点</a:t>
            </a:r>
            <a:endParaRPr lang="en-US" altLang="zh-CN" dirty="0">
              <a:solidFill>
                <a:srgbClr val="FF0000"/>
              </a:solidFill>
            </a:endParaRPr>
          </a:p>
          <a:p>
            <a:pPr lvl="1"/>
            <a:r>
              <a:rPr lang="zh-CN" altLang="en-US" dirty="0">
                <a:solidFill>
                  <a:srgbClr val="0085B4"/>
                </a:solidFill>
              </a:rPr>
              <a:t>样本不平衡敏感</a:t>
            </a:r>
            <a:endParaRPr lang="en-US" altLang="zh-CN" dirty="0">
              <a:solidFill>
                <a:srgbClr val="0085B4"/>
              </a:solidFill>
            </a:endParaRPr>
          </a:p>
          <a:p>
            <a:pPr lvl="2"/>
            <a:r>
              <a:rPr lang="zh-CN" altLang="en-US" sz="2400" dirty="0"/>
              <a:t>多数表决策略</a:t>
            </a:r>
            <a:endParaRPr lang="en-US" altLang="zh-CN" sz="2400" dirty="0"/>
          </a:p>
          <a:p>
            <a:pPr lvl="2"/>
            <a:r>
              <a:rPr lang="zh-CN" altLang="en-US" sz="2400" dirty="0"/>
              <a:t>改进方法：加一些权重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68693DB-6C83-40D2-A2CE-A03F9AAC50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4147" y="1518939"/>
            <a:ext cx="4344024" cy="4040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26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38D126-FB3A-4191-B1CA-30A6D8F39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KNN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EB389DAC-390D-47A6-9D18-A4540262D44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>
                    <a:solidFill>
                      <a:srgbClr val="FF0000"/>
                    </a:solidFill>
                  </a:rPr>
                  <a:t>距离的度量</a:t>
                </a:r>
                <a:endParaRPr lang="en-US" altLang="zh-CN" dirty="0">
                  <a:solidFill>
                    <a:srgbClr val="FF0000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𝒑</m:t>
                        </m:r>
                      </m:sub>
                    </m:sSub>
                  </m:oMath>
                </a14:m>
                <a:r>
                  <a:rPr lang="zh-CN" altLang="en-US" dirty="0"/>
                  <a:t>距离</a:t>
                </a:r>
                <a:r>
                  <a:rPr lang="en-US" altLang="zh-CN" dirty="0"/>
                  <a:t>/</a:t>
                </a:r>
                <a:r>
                  <a:rPr lang="zh-CN" altLang="en-US" dirty="0"/>
                  <a:t>闵可夫斯基距离</a:t>
                </a:r>
                <a:endParaRPr lang="en-US" altLang="zh-CN" dirty="0"/>
              </a:p>
              <a:p>
                <a:pPr lvl="1"/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EB389DAC-390D-47A6-9D18-A4540262D44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39FB86EA-8F99-476B-9C4D-8EB10EAC5A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008" y="2961322"/>
            <a:ext cx="5859511" cy="154090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28F3132-DEA5-4600-A6E9-3C6F3F48D41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9561" y="2143071"/>
            <a:ext cx="4002630" cy="106416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F61533E-6D96-4F34-99A8-E4CB36B9749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9561" y="3695184"/>
            <a:ext cx="3655537" cy="97188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F3515F62-D0AB-4CFD-8D40-AE5CD18937C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7399" y="5140888"/>
            <a:ext cx="3719859" cy="988984"/>
          </a:xfrm>
          <a:prstGeom prst="rect">
            <a:avLst/>
          </a:prstGeom>
        </p:spPr>
      </p:pic>
      <p:sp>
        <p:nvSpPr>
          <p:cNvPr id="12" name="左大括号 11">
            <a:extLst>
              <a:ext uri="{FF2B5EF4-FFF2-40B4-BE49-F238E27FC236}">
                <a16:creationId xmlns:a16="http://schemas.microsoft.com/office/drawing/2014/main" id="{41C7D1A9-9B76-43BB-9C89-6E4FB9A3BDE9}"/>
              </a:ext>
            </a:extLst>
          </p:cNvPr>
          <p:cNvSpPr/>
          <p:nvPr/>
        </p:nvSpPr>
        <p:spPr>
          <a:xfrm>
            <a:off x="7245531" y="2657743"/>
            <a:ext cx="461555" cy="2937714"/>
          </a:xfrm>
          <a:prstGeom prst="leftBrace">
            <a:avLst>
              <a:gd name="adj1" fmla="val 34420"/>
              <a:gd name="adj2" fmla="val 49130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73137C0D-3CCE-41D2-A60E-B89371967293}"/>
              </a:ext>
            </a:extLst>
          </p:cNvPr>
          <p:cNvSpPr/>
          <p:nvPr/>
        </p:nvSpPr>
        <p:spPr>
          <a:xfrm>
            <a:off x="8943501" y="1781539"/>
            <a:ext cx="211475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欧式距离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A03A5C9-219C-438E-B987-E60F6AA261CF}"/>
              </a:ext>
            </a:extLst>
          </p:cNvPr>
          <p:cNvSpPr/>
          <p:nvPr/>
        </p:nvSpPr>
        <p:spPr>
          <a:xfrm>
            <a:off x="8943501" y="3270111"/>
            <a:ext cx="211475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曼哈顿距离</a:t>
            </a:r>
          </a:p>
        </p:txBody>
      </p:sp>
    </p:spTree>
    <p:extLst>
      <p:ext uri="{BB962C8B-B14F-4D97-AF65-F5344CB8AC3E}">
        <p14:creationId xmlns:p14="http://schemas.microsoft.com/office/powerpoint/2010/main" val="35148285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F47E7B1-40C3-42CF-A5ED-3263A0EE1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kd</a:t>
            </a:r>
            <a:r>
              <a:rPr lang="en-US" altLang="zh-CN" dirty="0"/>
              <a:t> </a:t>
            </a:r>
            <a:r>
              <a:rPr lang="zh-CN" altLang="en-US" dirty="0"/>
              <a:t>树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9C887AA-A84B-4F01-8067-005DB70F2D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实现</a:t>
            </a:r>
            <a:r>
              <a:rPr lang="en-US" altLang="zh-CN" dirty="0"/>
              <a:t>k</a:t>
            </a:r>
            <a:r>
              <a:rPr lang="zh-CN" altLang="en-US" dirty="0"/>
              <a:t>近邻法时，主要考虑的问题是如何</a:t>
            </a:r>
            <a:r>
              <a:rPr lang="zh-CN" altLang="en-US" dirty="0">
                <a:solidFill>
                  <a:srgbClr val="FF0000"/>
                </a:solidFill>
              </a:rPr>
              <a:t>对训练数据进行快速</a:t>
            </a:r>
            <a:r>
              <a:rPr lang="en-US" altLang="zh-CN" dirty="0">
                <a:solidFill>
                  <a:srgbClr val="FF0000"/>
                </a:solidFill>
              </a:rPr>
              <a:t>k</a:t>
            </a:r>
            <a:r>
              <a:rPr lang="zh-CN" altLang="en-US" dirty="0">
                <a:solidFill>
                  <a:srgbClr val="FF0000"/>
                </a:solidFill>
              </a:rPr>
              <a:t>近邻搜索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en-US" altLang="zh-CN" dirty="0" err="1"/>
              <a:t>kd</a:t>
            </a:r>
            <a:r>
              <a:rPr lang="zh-CN" altLang="en-US" dirty="0"/>
              <a:t>树</a:t>
            </a:r>
            <a:r>
              <a:rPr lang="en-US" altLang="zh-CN" dirty="0"/>
              <a:t>(</a:t>
            </a:r>
            <a:r>
              <a:rPr lang="en-US" altLang="zh-CN" dirty="0">
                <a:solidFill>
                  <a:srgbClr val="C00000"/>
                </a:solidFill>
              </a:rPr>
              <a:t>K-dimension</a:t>
            </a:r>
            <a:r>
              <a:rPr lang="en-US" altLang="zh-CN" dirty="0"/>
              <a:t> tree)</a:t>
            </a:r>
            <a:r>
              <a:rPr lang="zh-CN" altLang="en-US" dirty="0"/>
              <a:t>是一种对</a:t>
            </a:r>
            <a:r>
              <a:rPr lang="en-US" altLang="zh-CN" dirty="0"/>
              <a:t>k</a:t>
            </a:r>
            <a:r>
              <a:rPr lang="zh-CN" altLang="en-US" dirty="0"/>
              <a:t>维空间中的实例点进行存储以便对其进行快速检索的树形数据结构</a:t>
            </a:r>
            <a:endParaRPr lang="en-US" altLang="zh-CN" dirty="0"/>
          </a:p>
          <a:p>
            <a:pPr lvl="1"/>
            <a:r>
              <a:rPr lang="zh-CN" altLang="en-US" dirty="0"/>
              <a:t>二叉树</a:t>
            </a:r>
            <a:endParaRPr lang="en-US" altLang="zh-CN" dirty="0"/>
          </a:p>
          <a:p>
            <a:pPr lvl="1"/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0CE674D-4130-406A-B114-20B6C34C9F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2178" y="3757776"/>
            <a:ext cx="5061942" cy="2508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510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1591</TotalTime>
  <Words>1742</Words>
  <Application>Microsoft Office PowerPoint</Application>
  <PresentationFormat>宽屏</PresentationFormat>
  <Paragraphs>274</Paragraphs>
  <Slides>43</Slides>
  <Notes>12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43</vt:i4>
      </vt:variant>
    </vt:vector>
  </HeadingPairs>
  <TitlesOfParts>
    <vt:vector size="52" baseType="lpstr">
      <vt:lpstr>等线</vt:lpstr>
      <vt:lpstr>华文仿宋</vt:lpstr>
      <vt:lpstr>华文楷体</vt:lpstr>
      <vt:lpstr>楷体</vt:lpstr>
      <vt:lpstr>微软雅黑</vt:lpstr>
      <vt:lpstr>Arial</vt:lpstr>
      <vt:lpstr>Cambria Math</vt:lpstr>
      <vt:lpstr>Times New Roman</vt:lpstr>
      <vt:lpstr>Office 主题​​</vt:lpstr>
      <vt:lpstr>PowerPoint 演示文稿</vt:lpstr>
      <vt:lpstr>PowerPoint 演示文稿</vt:lpstr>
      <vt:lpstr>PowerPoint 演示文稿</vt:lpstr>
      <vt:lpstr>K近邻（K-nearest neighbor, k-NN）</vt:lpstr>
      <vt:lpstr>KNN</vt:lpstr>
      <vt:lpstr>KNN</vt:lpstr>
      <vt:lpstr>KNN</vt:lpstr>
      <vt:lpstr>KNN</vt:lpstr>
      <vt:lpstr>kd 树</vt:lpstr>
      <vt:lpstr>构造kd 树</vt:lpstr>
      <vt:lpstr>搜索kd树</vt:lpstr>
      <vt:lpstr>搜索kd树</vt:lpstr>
      <vt:lpstr>搜索kd树</vt:lpstr>
      <vt:lpstr>搜索kd树</vt:lpstr>
      <vt:lpstr>搜索kd树</vt:lpstr>
      <vt:lpstr>练习</vt:lpstr>
      <vt:lpstr>kd 树</vt:lpstr>
      <vt:lpstr>kd 树</vt:lpstr>
      <vt:lpstr>PowerPoint 演示文稿</vt:lpstr>
      <vt:lpstr>聚类</vt:lpstr>
      <vt:lpstr>聚类相关概念</vt:lpstr>
      <vt:lpstr>聚类相关概念</vt:lpstr>
      <vt:lpstr>聚类相关概念</vt:lpstr>
      <vt:lpstr>聚类相关概念</vt:lpstr>
      <vt:lpstr>聚类</vt:lpstr>
      <vt:lpstr>聚类</vt:lpstr>
      <vt:lpstr>聚类</vt:lpstr>
      <vt:lpstr>聚类方法——k-means</vt:lpstr>
      <vt:lpstr>聚类方法——k-means</vt:lpstr>
      <vt:lpstr>k-means</vt:lpstr>
      <vt:lpstr>k-means</vt:lpstr>
      <vt:lpstr>k-means</vt:lpstr>
      <vt:lpstr>k-means</vt:lpstr>
      <vt:lpstr>k-means</vt:lpstr>
      <vt:lpstr>聚类方法——层次聚类</vt:lpstr>
      <vt:lpstr>层次聚类</vt:lpstr>
      <vt:lpstr>层次聚类</vt:lpstr>
      <vt:lpstr>聚类方法——学习向量量化</vt:lpstr>
      <vt:lpstr>学习向量量化</vt:lpstr>
      <vt:lpstr>学习向量量化</vt:lpstr>
      <vt:lpstr>聚类方法——标签传播Label Propagation</vt:lpstr>
      <vt:lpstr>标签传播</vt:lpstr>
      <vt:lpstr>标签传播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Windows 用户</dc:creator>
  <cp:lastModifiedBy>mary</cp:lastModifiedBy>
  <cp:revision>144</cp:revision>
  <dcterms:created xsi:type="dcterms:W3CDTF">2020-02-27T08:41:55Z</dcterms:created>
  <dcterms:modified xsi:type="dcterms:W3CDTF">2020-05-05T05:42:02Z</dcterms:modified>
</cp:coreProperties>
</file>